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0"/>
  </p:notesMasterIdLst>
  <p:handoutMasterIdLst>
    <p:handoutMasterId r:id="rId41"/>
  </p:handoutMasterIdLst>
  <p:sldIdLst>
    <p:sldId id="269" r:id="rId2"/>
    <p:sldId id="306" r:id="rId3"/>
    <p:sldId id="404" r:id="rId4"/>
    <p:sldId id="374" r:id="rId5"/>
    <p:sldId id="372" r:id="rId6"/>
    <p:sldId id="373" r:id="rId7"/>
    <p:sldId id="414" r:id="rId8"/>
    <p:sldId id="405" r:id="rId9"/>
    <p:sldId id="381" r:id="rId10"/>
    <p:sldId id="376" r:id="rId11"/>
    <p:sldId id="377" r:id="rId12"/>
    <p:sldId id="400" r:id="rId13"/>
    <p:sldId id="406" r:id="rId14"/>
    <p:sldId id="403" r:id="rId15"/>
    <p:sldId id="407" r:id="rId16"/>
    <p:sldId id="378" r:id="rId17"/>
    <p:sldId id="382" r:id="rId18"/>
    <p:sldId id="386" r:id="rId19"/>
    <p:sldId id="408" r:id="rId20"/>
    <p:sldId id="387" r:id="rId21"/>
    <p:sldId id="384" r:id="rId22"/>
    <p:sldId id="383" r:id="rId23"/>
    <p:sldId id="389" r:id="rId24"/>
    <p:sldId id="409" r:id="rId25"/>
    <p:sldId id="392" r:id="rId26"/>
    <p:sldId id="390" r:id="rId27"/>
    <p:sldId id="398" r:id="rId28"/>
    <p:sldId id="410" r:id="rId29"/>
    <p:sldId id="397" r:id="rId30"/>
    <p:sldId id="402" r:id="rId31"/>
    <p:sldId id="411" r:id="rId32"/>
    <p:sldId id="391" r:id="rId33"/>
    <p:sldId id="394" r:id="rId34"/>
    <p:sldId id="395" r:id="rId35"/>
    <p:sldId id="412" r:id="rId36"/>
    <p:sldId id="401" r:id="rId37"/>
    <p:sldId id="413" r:id="rId38"/>
    <p:sldId id="284" r:id="rId39"/>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4D5C"/>
    <a:srgbClr val="C2CD23"/>
    <a:srgbClr val="ED2B42"/>
    <a:srgbClr val="FCDB95"/>
    <a:srgbClr val="DCDDDE"/>
    <a:srgbClr val="CCCED0"/>
    <a:srgbClr val="FDEDCA"/>
    <a:srgbClr val="C4CFDA"/>
    <a:srgbClr val="88A0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25" autoAdjust="0"/>
    <p:restoredTop sz="66092" autoAdjust="0"/>
  </p:normalViewPr>
  <p:slideViewPr>
    <p:cSldViewPr showGuides="1">
      <p:cViewPr>
        <p:scale>
          <a:sx n="75" d="100"/>
          <a:sy n="75" d="100"/>
        </p:scale>
        <p:origin x="-1128" y="-43"/>
      </p:cViewPr>
      <p:guideLst>
        <p:guide orient="horz" pos="164"/>
        <p:guide orient="horz" pos="1117"/>
        <p:guide orient="horz" pos="4156"/>
        <p:guide orient="horz" pos="4065"/>
        <p:guide orient="horz" pos="602"/>
        <p:guide orient="horz" pos="799"/>
        <p:guide orient="horz" pos="3113"/>
        <p:guide pos="158"/>
        <p:guide pos="5615"/>
        <p:guide pos="4967"/>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2628"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36" tIns="49518" rIns="99036" bIns="49518" rtlCol="0"/>
          <a:lstStyle>
            <a:lvl1pPr algn="l">
              <a:defRPr sz="1300"/>
            </a:lvl1pPr>
          </a:lstStyle>
          <a:p>
            <a:endParaRPr lang="en-AU"/>
          </a:p>
        </p:txBody>
      </p:sp>
      <p:sp>
        <p:nvSpPr>
          <p:cNvPr id="3" name="Date Placeholder 2"/>
          <p:cNvSpPr>
            <a:spLocks noGrp="1"/>
          </p:cNvSpPr>
          <p:nvPr>
            <p:ph type="dt" sz="quarter" idx="1"/>
          </p:nvPr>
        </p:nvSpPr>
        <p:spPr>
          <a:xfrm>
            <a:off x="4021295" y="1"/>
            <a:ext cx="3076363" cy="511731"/>
          </a:xfrm>
          <a:prstGeom prst="rect">
            <a:avLst/>
          </a:prstGeom>
        </p:spPr>
        <p:txBody>
          <a:bodyPr vert="horz" lIns="99036" tIns="49518" rIns="99036" bIns="49518" rtlCol="0"/>
          <a:lstStyle>
            <a:lvl1pPr algn="r">
              <a:defRPr sz="1300"/>
            </a:lvl1pPr>
          </a:lstStyle>
          <a:p>
            <a:fld id="{C3C20F5A-319C-4A08-B14C-AE35066EAAA4}" type="datetimeFigureOut">
              <a:rPr lang="en-AU" smtClean="0"/>
              <a:pPr/>
              <a:t>11/06/2015</a:t>
            </a:fld>
            <a:endParaRPr lang="en-AU"/>
          </a:p>
        </p:txBody>
      </p:sp>
      <p:sp>
        <p:nvSpPr>
          <p:cNvPr id="4" name="Footer Placeholder 3"/>
          <p:cNvSpPr>
            <a:spLocks noGrp="1"/>
          </p:cNvSpPr>
          <p:nvPr>
            <p:ph type="ftr" sz="quarter" idx="2"/>
          </p:nvPr>
        </p:nvSpPr>
        <p:spPr>
          <a:xfrm>
            <a:off x="1" y="9721106"/>
            <a:ext cx="3076363" cy="511731"/>
          </a:xfrm>
          <a:prstGeom prst="rect">
            <a:avLst/>
          </a:prstGeom>
        </p:spPr>
        <p:txBody>
          <a:bodyPr vert="horz" lIns="99036" tIns="49518" rIns="99036" bIns="49518" rtlCol="0" anchor="b"/>
          <a:lstStyle>
            <a:lvl1pPr algn="l">
              <a:defRPr sz="1300"/>
            </a:lvl1pPr>
          </a:lstStyle>
          <a:p>
            <a:endParaRPr lang="en-AU"/>
          </a:p>
        </p:txBody>
      </p:sp>
      <p:sp>
        <p:nvSpPr>
          <p:cNvPr id="5" name="Slide Number Placeholder 4"/>
          <p:cNvSpPr>
            <a:spLocks noGrp="1"/>
          </p:cNvSpPr>
          <p:nvPr>
            <p:ph type="sldNum" sz="quarter" idx="3"/>
          </p:nvPr>
        </p:nvSpPr>
        <p:spPr>
          <a:xfrm>
            <a:off x="4021295" y="9721106"/>
            <a:ext cx="3076363" cy="511731"/>
          </a:xfrm>
          <a:prstGeom prst="rect">
            <a:avLst/>
          </a:prstGeom>
        </p:spPr>
        <p:txBody>
          <a:bodyPr vert="horz" lIns="99036" tIns="49518" rIns="99036" bIns="49518" rtlCol="0" anchor="b"/>
          <a:lstStyle>
            <a:lvl1pPr algn="r">
              <a:defRPr sz="1300"/>
            </a:lvl1pPr>
          </a:lstStyle>
          <a:p>
            <a:fld id="{7E8EE61C-9725-410A-8C13-8EC4D7B21A1B}" type="slidenum">
              <a:rPr lang="en-AU" smtClean="0"/>
              <a:pPr/>
              <a:t>‹#›</a:t>
            </a:fld>
            <a:endParaRPr lang="en-AU"/>
          </a:p>
        </p:txBody>
      </p:sp>
    </p:spTree>
    <p:extLst>
      <p:ext uri="{BB962C8B-B14F-4D97-AF65-F5344CB8AC3E}">
        <p14:creationId xmlns:p14="http://schemas.microsoft.com/office/powerpoint/2010/main" val="492671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36" tIns="49518" rIns="99036" bIns="49518" rtlCol="0"/>
          <a:lstStyle>
            <a:lvl1pPr algn="l">
              <a:defRPr sz="1300"/>
            </a:lvl1pPr>
          </a:lstStyle>
          <a:p>
            <a:endParaRPr lang="en-AU"/>
          </a:p>
        </p:txBody>
      </p:sp>
      <p:sp>
        <p:nvSpPr>
          <p:cNvPr id="3" name="Date Placeholder 2"/>
          <p:cNvSpPr>
            <a:spLocks noGrp="1"/>
          </p:cNvSpPr>
          <p:nvPr>
            <p:ph type="dt" idx="1"/>
          </p:nvPr>
        </p:nvSpPr>
        <p:spPr>
          <a:xfrm>
            <a:off x="4021295" y="1"/>
            <a:ext cx="3076363" cy="511731"/>
          </a:xfrm>
          <a:prstGeom prst="rect">
            <a:avLst/>
          </a:prstGeom>
        </p:spPr>
        <p:txBody>
          <a:bodyPr vert="horz" lIns="99036" tIns="49518" rIns="99036" bIns="49518" rtlCol="0"/>
          <a:lstStyle>
            <a:lvl1pPr algn="r">
              <a:defRPr sz="1300"/>
            </a:lvl1pPr>
          </a:lstStyle>
          <a:p>
            <a:fld id="{EBEEE0E7-875B-472D-82FD-0921116ED9FC}" type="datetimeFigureOut">
              <a:rPr lang="en-US" smtClean="0"/>
              <a:pPr/>
              <a:t>6/11/2015</a:t>
            </a:fld>
            <a:endParaRPr lang="en-AU"/>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6" tIns="49518" rIns="99036" bIns="49518" rtlCol="0" anchor="ctr"/>
          <a:lstStyle/>
          <a:p>
            <a:endParaRPr lang="en-AU"/>
          </a:p>
        </p:txBody>
      </p:sp>
      <p:sp>
        <p:nvSpPr>
          <p:cNvPr id="5" name="Notes Placeholder 4"/>
          <p:cNvSpPr>
            <a:spLocks noGrp="1"/>
          </p:cNvSpPr>
          <p:nvPr>
            <p:ph type="body" sz="quarter" idx="3"/>
          </p:nvPr>
        </p:nvSpPr>
        <p:spPr>
          <a:xfrm>
            <a:off x="709930" y="4861442"/>
            <a:ext cx="5679440" cy="4605576"/>
          </a:xfrm>
          <a:prstGeom prst="rect">
            <a:avLst/>
          </a:prstGeom>
        </p:spPr>
        <p:txBody>
          <a:bodyPr vert="horz" lIns="99036" tIns="49518" rIns="99036" bIns="495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721106"/>
            <a:ext cx="3076363" cy="511731"/>
          </a:xfrm>
          <a:prstGeom prst="rect">
            <a:avLst/>
          </a:prstGeom>
        </p:spPr>
        <p:txBody>
          <a:bodyPr vert="horz" lIns="99036" tIns="49518" rIns="99036" bIns="49518" rtlCol="0" anchor="b"/>
          <a:lstStyle>
            <a:lvl1pPr algn="l">
              <a:defRPr sz="1300"/>
            </a:lvl1pPr>
          </a:lstStyle>
          <a:p>
            <a:endParaRPr lang="en-AU"/>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9036" tIns="49518" rIns="99036" bIns="49518" rtlCol="0" anchor="b"/>
          <a:lstStyle>
            <a:lvl1pPr algn="r">
              <a:defRPr sz="1300"/>
            </a:lvl1pPr>
          </a:lstStyle>
          <a:p>
            <a:fld id="{70EEB80C-3D5D-4036-876C-B3AB82BF204A}" type="slidenum">
              <a:rPr lang="en-AU" smtClean="0"/>
              <a:pPr/>
              <a:t>‹#›</a:t>
            </a:fld>
            <a:endParaRPr lang="en-AU"/>
          </a:p>
        </p:txBody>
      </p:sp>
    </p:spTree>
    <p:extLst>
      <p:ext uri="{BB962C8B-B14F-4D97-AF65-F5344CB8AC3E}">
        <p14:creationId xmlns:p14="http://schemas.microsoft.com/office/powerpoint/2010/main" val="71994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First</a:t>
            </a:r>
            <a:r>
              <a:rPr lang="en-AU" baseline="0" dirty="0" smtClean="0"/>
              <a:t> of all I would like to thank to International Paper Committee who trusted me and gave me this opportunity. It is my privilege to give this presentation in SOTA. To be honest, I feel bit </a:t>
            </a:r>
            <a:r>
              <a:rPr lang="en-AU" baseline="0" dirty="0" err="1" smtClean="0"/>
              <a:t>nevrous</a:t>
            </a:r>
            <a:r>
              <a:rPr lang="en-AU" baseline="0" dirty="0" smtClean="0"/>
              <a:t> to talk about state-of-the-arts in topology optimization  for two reasons, first there are so many pioneers of modern topology optimization in this room and in front of such many top experts, my talk may probably not be easy to touch the critical points. Second, there are so many topology/shape optimisation papers spaning from truss to 3D, compliance to electrical permittivity, aerospace to civil in this congress, which forced us to form 25 parallel sessions over the four days of conference. It is not easy for me to cover such a broad topic and so many excellent papers/presentations. If I miss any critical points, please feel free to comment in the end. Fortunately, our chair and colleagues in this panel will correct and supplement my talk. </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11</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12</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13</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15</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16</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17</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18</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19</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20</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21</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22</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23</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24</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26</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27</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28</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29</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31</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32</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33</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34</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35</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36</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37</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38</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7</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10</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27" name="Rectangle 26"/>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bwMode="invGray">
          <a:xfrm>
            <a:off x="1071538" y="0"/>
            <a:ext cx="8072462" cy="57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p:cNvSpPr/>
          <p:nvPr userDrawn="1"/>
        </p:nvSpPr>
        <p:spPr bwMode="ltGray">
          <a:xfrm>
            <a:off x="1071536" y="4200304"/>
            <a:ext cx="2304000" cy="23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hasCustomPrompt="1"/>
          </p:nvPr>
        </p:nvSpPr>
        <p:spPr>
          <a:xfrm>
            <a:off x="1331912" y="285729"/>
            <a:ext cx="7704138" cy="1000132"/>
          </a:xfrm>
        </p:spPr>
        <p:txBody>
          <a:bodyPr>
            <a:normAutofit/>
          </a:bodyPr>
          <a:lstStyle>
            <a:lvl1pPr marL="0" marR="0" indent="0" algn="l" defTabSz="914400" rtl="0" eaLnBrk="1" fontAlgn="auto" latinLnBrk="0" hangingPunct="1">
              <a:lnSpc>
                <a:spcPts val="3100"/>
              </a:lnSpc>
              <a:spcBef>
                <a:spcPct val="0"/>
              </a:spcBef>
              <a:spcAft>
                <a:spcPts val="0"/>
              </a:spcAft>
              <a:buClrTx/>
              <a:buSzTx/>
              <a:buFontTx/>
              <a:buNone/>
              <a:tabLst/>
              <a:defRPr sz="3600" b="0" baseline="0">
                <a:solidFill>
                  <a:schemeClr val="bg1"/>
                </a:solidFill>
              </a:defRPr>
            </a:lvl1pPr>
          </a:lstStyle>
          <a:p>
            <a:r>
              <a:rPr lang="en-AU" dirty="0" smtClean="0"/>
              <a:t>PRESENTATION TITLE HERE</a:t>
            </a:r>
            <a:endParaRPr lang="en-AU" dirty="0"/>
          </a:p>
        </p:txBody>
      </p:sp>
      <p:sp>
        <p:nvSpPr>
          <p:cNvPr id="3" name="Subtitle 2"/>
          <p:cNvSpPr>
            <a:spLocks noGrp="1"/>
          </p:cNvSpPr>
          <p:nvPr>
            <p:ph type="subTitle" idx="1" hasCustomPrompt="1"/>
          </p:nvPr>
        </p:nvSpPr>
        <p:spPr>
          <a:xfrm>
            <a:off x="1331912" y="1285860"/>
            <a:ext cx="7704137" cy="500066"/>
          </a:xfrm>
        </p:spPr>
        <p:txBody>
          <a:bodyPr vert="horz" lIns="91440" tIns="45720" rIns="91440" bIns="45720" rtlCol="0" anchor="ctr">
            <a:normAutofit/>
          </a:bodyPr>
          <a:lstStyle>
            <a:lvl1pPr marL="0" indent="0" algn="l" defTabSz="914400" rtl="0" eaLnBrk="1" latinLnBrk="0" hangingPunct="1">
              <a:spcBef>
                <a:spcPct val="0"/>
              </a:spcBef>
              <a:buNone/>
              <a:defRPr lang="en-AU" sz="2000" b="0" kern="1200" baseline="0" dirty="0" smtClean="0">
                <a:solidFill>
                  <a:schemeClr val="bg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 Heading | Use Line Dividers To Separate Headings (Shift \)</a:t>
            </a:r>
            <a:endParaRPr lang="en-AU" dirty="0"/>
          </a:p>
        </p:txBody>
      </p:sp>
      <p:sp>
        <p:nvSpPr>
          <p:cNvPr id="11" name="Content Placeholder 25"/>
          <p:cNvSpPr>
            <a:spLocks noGrp="1"/>
          </p:cNvSpPr>
          <p:nvPr>
            <p:ph sz="quarter" idx="11" hasCustomPrompt="1"/>
          </p:nvPr>
        </p:nvSpPr>
        <p:spPr>
          <a:xfrm>
            <a:off x="3428992" y="5286388"/>
            <a:ext cx="5572133" cy="285752"/>
          </a:xfrm>
        </p:spPr>
        <p:txBody>
          <a:bodyPr lIns="0" tIns="0" rIns="0" bIns="0" anchor="t" anchorCtr="0">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bg1"/>
                </a:solidFill>
              </a:defRPr>
            </a:lvl1pPr>
            <a:lvl2pPr algn="r">
              <a:buNone/>
              <a:defRPr/>
            </a:lvl2pPr>
            <a:lvl3pPr algn="r">
              <a:buNone/>
              <a:defRPr/>
            </a:lvl3pPr>
            <a:lvl4pPr algn="r">
              <a:buNone/>
              <a:defRPr/>
            </a:lvl4pPr>
            <a:lvl5pPr algn="r">
              <a:buNone/>
              <a:defRPr/>
            </a:lvl5pPr>
          </a:lstStyle>
          <a:p>
            <a:pPr marL="174625" marR="0" lvl="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a:pPr>
            <a:r>
              <a:rPr lang="en-US" dirty="0" smtClean="0"/>
              <a:t>UNIT OR PROGRAM NAME </a:t>
            </a:r>
            <a:r>
              <a:rPr lang="en-AU" dirty="0" smtClean="0"/>
              <a:t>(Use Line Dividers)</a:t>
            </a:r>
            <a:endParaRPr lang="en-US" dirty="0" smtClean="0"/>
          </a:p>
        </p:txBody>
      </p:sp>
      <p:sp>
        <p:nvSpPr>
          <p:cNvPr id="12" name="Content Placeholder 25"/>
          <p:cNvSpPr>
            <a:spLocks noGrp="1"/>
          </p:cNvSpPr>
          <p:nvPr>
            <p:ph sz="quarter" idx="12" hasCustomPrompt="1"/>
          </p:nvPr>
        </p:nvSpPr>
        <p:spPr>
          <a:xfrm>
            <a:off x="3428992" y="5000636"/>
            <a:ext cx="5572133" cy="285752"/>
          </a:xfrm>
        </p:spPr>
        <p:txBody>
          <a:bodyPr lIns="0" tIns="0" rIns="0" bIns="0" anchor="b" anchorCtr="0">
            <a:noAutofit/>
          </a:bodyPr>
          <a:lstStyle>
            <a:lvl1pPr algn="r">
              <a:buNone/>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US" dirty="0" smtClean="0"/>
              <a:t>AUTHOR’S NAME | TITLE </a:t>
            </a:r>
            <a:r>
              <a:rPr lang="en-AU" dirty="0" smtClean="0"/>
              <a:t>(Use Line Dividers)</a:t>
            </a:r>
            <a:endParaRPr lang="en-US" dirty="0" smtClean="0"/>
          </a:p>
        </p:txBody>
      </p:sp>
      <p:sp>
        <p:nvSpPr>
          <p:cNvPr id="13" name="Picture Placeholder 16"/>
          <p:cNvSpPr>
            <a:spLocks noGrp="1"/>
          </p:cNvSpPr>
          <p:nvPr>
            <p:ph type="pic" sz="quarter" idx="13" hasCustomPrompt="1"/>
          </p:nvPr>
        </p:nvSpPr>
        <p:spPr>
          <a:xfrm>
            <a:off x="8055033" y="5819652"/>
            <a:ext cx="985150" cy="985150"/>
          </a:xfrm>
          <a:solidFill>
            <a:schemeClr val="bg1"/>
          </a:solidFill>
        </p:spPr>
        <p:txBody>
          <a:bodyPr anchor="ctr" anchorCtr="0"/>
          <a:lstStyle>
            <a:lvl1pPr marL="0" indent="0" algn="ctr">
              <a:buNone/>
              <a:defRPr sz="1000" baseline="0"/>
            </a:lvl1pPr>
          </a:lstStyle>
          <a:p>
            <a:r>
              <a:rPr lang="en-AU" dirty="0" smtClean="0"/>
              <a:t>Insert      Partner Logo </a:t>
            </a:r>
            <a:br>
              <a:rPr lang="en-AU" dirty="0" smtClean="0"/>
            </a:br>
            <a:r>
              <a:rPr lang="en-AU" dirty="0" smtClean="0"/>
              <a:t>- Delete if not required</a:t>
            </a:r>
            <a:endParaRPr lang="en-AU" dirty="0"/>
          </a:p>
        </p:txBody>
      </p:sp>
      <p:grpSp>
        <p:nvGrpSpPr>
          <p:cNvPr id="21" name="Group 20"/>
          <p:cNvGrpSpPr/>
          <p:nvPr userDrawn="1"/>
        </p:nvGrpSpPr>
        <p:grpSpPr>
          <a:xfrm>
            <a:off x="261938" y="5715016"/>
            <a:ext cx="1612106" cy="789289"/>
            <a:chOff x="261938" y="5715016"/>
            <a:chExt cx="1612106" cy="789289"/>
          </a:xfrm>
        </p:grpSpPr>
        <p:sp>
          <p:nvSpPr>
            <p:cNvPr id="18" name="Rectangle 17"/>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descr="USY_MB1_rgb_Reversed_Standard_Logo.png"/>
            <p:cNvPicPr>
              <a:picLocks noChangeAspect="1"/>
            </p:cNvPicPr>
            <p:nvPr userDrawn="1"/>
          </p:nvPicPr>
          <p:blipFill>
            <a:blip r:embed="rId2" cstate="print"/>
            <a:stretch>
              <a:fillRect/>
            </a:stretch>
          </p:blipFill>
          <p:spPr>
            <a:xfrm>
              <a:off x="433773" y="5890063"/>
              <a:ext cx="1268436" cy="439194"/>
            </a:xfrm>
            <a:prstGeom prst="rect">
              <a:avLst/>
            </a:prstGeom>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
        <p:nvSpPr>
          <p:cNvPr id="3" name="Content Placeholder 2"/>
          <p:cNvSpPr>
            <a:spLocks noGrp="1"/>
          </p:cNvSpPr>
          <p:nvPr>
            <p:ph idx="1"/>
          </p:nvPr>
        </p:nvSpPr>
        <p:spPr>
          <a:xfrm>
            <a:off x="4643437" y="1773238"/>
            <a:ext cx="4270375" cy="4513281"/>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10" name="Text Placeholder 8"/>
          <p:cNvSpPr>
            <a:spLocks noGrp="1"/>
          </p:cNvSpPr>
          <p:nvPr>
            <p:ph type="body" sz="quarter" idx="15" hasCustomPrompt="1"/>
          </p:nvPr>
        </p:nvSpPr>
        <p:spPr>
          <a:xfrm>
            <a:off x="250825" y="5715001"/>
            <a:ext cx="4392613" cy="428644"/>
          </a:xfrm>
        </p:spPr>
        <p:txBody>
          <a:bodyPr anchor="t">
            <a:normAutofit/>
          </a:bodyPr>
          <a:lstStyle>
            <a:lvl1pPr>
              <a:buNone/>
              <a:defRPr sz="1400" b="0" baseline="0">
                <a:solidFill>
                  <a:schemeClr val="tx1"/>
                </a:solidFill>
              </a:defRPr>
            </a:lvl1pPr>
          </a:lstStyle>
          <a:p>
            <a:pPr lvl="0"/>
            <a:r>
              <a:rPr lang="en-US" dirty="0" smtClean="0"/>
              <a:t>Caption copy goes here</a:t>
            </a:r>
            <a:endParaRPr lang="en-AU" dirty="0"/>
          </a:p>
        </p:txBody>
      </p:sp>
      <p:sp>
        <p:nvSpPr>
          <p:cNvPr id="12" name="Table Placeholder 11"/>
          <p:cNvSpPr>
            <a:spLocks noGrp="1"/>
          </p:cNvSpPr>
          <p:nvPr>
            <p:ph type="tbl" sz="quarter" idx="16" hasCustomPrompt="1"/>
          </p:nvPr>
        </p:nvSpPr>
        <p:spPr>
          <a:xfrm>
            <a:off x="250826" y="1764138"/>
            <a:ext cx="4319004" cy="3950861"/>
          </a:xfrm>
        </p:spPr>
        <p:txBody>
          <a:bodyPr anchor="t"/>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baseline="0"/>
            </a:lvl1pPr>
          </a:lstStyle>
          <a:p>
            <a:r>
              <a:rPr lang="en-AU" dirty="0" smtClean="0"/>
              <a:t>PLACE TABLE HERE</a:t>
            </a:r>
          </a:p>
          <a:p>
            <a:endParaRPr lang="en-AU" dirty="0" smtClean="0"/>
          </a:p>
          <a:p>
            <a:endParaRPr lang="en-AU" dirty="0" smtClean="0"/>
          </a:p>
        </p:txBody>
      </p:sp>
      <p:sp>
        <p:nvSpPr>
          <p:cNvPr id="13" name="Text Placeholder 8"/>
          <p:cNvSpPr>
            <a:spLocks noGrp="1"/>
          </p:cNvSpPr>
          <p:nvPr>
            <p:ph type="body" sz="quarter" idx="17" hasCustomPrompt="1"/>
          </p:nvPr>
        </p:nvSpPr>
        <p:spPr>
          <a:xfrm>
            <a:off x="250825" y="6143643"/>
            <a:ext cx="4392613" cy="165082"/>
          </a:xfrm>
        </p:spPr>
        <p:txBody>
          <a:bodyPr anchor="ctr">
            <a:noAutofit/>
          </a:bodyPr>
          <a:lstStyle>
            <a:lvl1pPr>
              <a:buNone/>
              <a:defRPr sz="800" b="0" baseline="0">
                <a:solidFill>
                  <a:schemeClr val="tx1"/>
                </a:solidFill>
              </a:defRPr>
            </a:lvl1pPr>
          </a:lstStyle>
          <a:p>
            <a:pPr lvl="0"/>
            <a:r>
              <a:rPr lang="en-US" dirty="0" smtClean="0"/>
              <a:t>SOURCE: XYZ</a:t>
            </a:r>
            <a:endParaRPr lang="en-AU" dirty="0"/>
          </a:p>
        </p:txBody>
      </p:sp>
      <p:sp>
        <p:nvSpPr>
          <p:cNvPr id="11" name="Text Placeholder 8"/>
          <p:cNvSpPr>
            <a:spLocks noGrp="1"/>
          </p:cNvSpPr>
          <p:nvPr>
            <p:ph type="body" sz="quarter" idx="13" hasCustomPrompt="1"/>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dirty="0" smtClean="0"/>
              <a:t>SUB HEADING [1 line only]</a:t>
            </a:r>
            <a:endParaRPr lang="en-AU"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
        <p:nvSpPr>
          <p:cNvPr id="3" name="Content Placeholder 2"/>
          <p:cNvSpPr>
            <a:spLocks noGrp="1"/>
          </p:cNvSpPr>
          <p:nvPr>
            <p:ph idx="1"/>
          </p:nvPr>
        </p:nvSpPr>
        <p:spPr>
          <a:xfrm>
            <a:off x="4643438" y="1773238"/>
            <a:ext cx="4270375" cy="4513281"/>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10" name="Text Placeholder 8"/>
          <p:cNvSpPr>
            <a:spLocks noGrp="1"/>
          </p:cNvSpPr>
          <p:nvPr>
            <p:ph type="body" sz="quarter" idx="15" hasCustomPrompt="1"/>
          </p:nvPr>
        </p:nvSpPr>
        <p:spPr>
          <a:xfrm>
            <a:off x="250825" y="5715001"/>
            <a:ext cx="4392613" cy="428644"/>
          </a:xfrm>
        </p:spPr>
        <p:txBody>
          <a:bodyPr anchor="t">
            <a:normAutofit/>
          </a:bodyPr>
          <a:lstStyle>
            <a:lvl1pPr>
              <a:buNone/>
              <a:defRPr sz="1400" b="0" baseline="0">
                <a:solidFill>
                  <a:schemeClr val="tx1"/>
                </a:solidFill>
              </a:defRPr>
            </a:lvl1pPr>
          </a:lstStyle>
          <a:p>
            <a:pPr lvl="0"/>
            <a:r>
              <a:rPr lang="en-US" dirty="0" smtClean="0"/>
              <a:t>Caption copy goes here</a:t>
            </a:r>
            <a:endParaRPr lang="en-AU" dirty="0"/>
          </a:p>
        </p:txBody>
      </p:sp>
      <p:sp>
        <p:nvSpPr>
          <p:cNvPr id="13" name="Text Placeholder 8"/>
          <p:cNvSpPr>
            <a:spLocks noGrp="1"/>
          </p:cNvSpPr>
          <p:nvPr>
            <p:ph type="body" sz="quarter" idx="17" hasCustomPrompt="1"/>
          </p:nvPr>
        </p:nvSpPr>
        <p:spPr>
          <a:xfrm>
            <a:off x="250825" y="6143643"/>
            <a:ext cx="4392613" cy="165082"/>
          </a:xfrm>
        </p:spPr>
        <p:txBody>
          <a:bodyPr anchor="ctr">
            <a:noAutofit/>
          </a:bodyPr>
          <a:lstStyle>
            <a:lvl1pPr>
              <a:buNone/>
              <a:defRPr sz="800" b="0" baseline="0">
                <a:solidFill>
                  <a:schemeClr val="tx1"/>
                </a:solidFill>
              </a:defRPr>
            </a:lvl1pPr>
          </a:lstStyle>
          <a:p>
            <a:pPr lvl="0"/>
            <a:r>
              <a:rPr lang="en-US" dirty="0" smtClean="0"/>
              <a:t>SOURCE: XYZ</a:t>
            </a:r>
            <a:endParaRPr lang="en-AU" dirty="0"/>
          </a:p>
        </p:txBody>
      </p:sp>
      <p:sp>
        <p:nvSpPr>
          <p:cNvPr id="14" name="Chart Placeholder 13"/>
          <p:cNvSpPr>
            <a:spLocks noGrp="1"/>
          </p:cNvSpPr>
          <p:nvPr>
            <p:ph type="chart" sz="quarter" idx="18" hasCustomPrompt="1"/>
          </p:nvPr>
        </p:nvSpPr>
        <p:spPr>
          <a:xfrm>
            <a:off x="250825" y="1764139"/>
            <a:ext cx="4321175" cy="3950860"/>
          </a:xfrm>
        </p:spPr>
        <p:txBody>
          <a:bodyPr anchor="t"/>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a:lvl1pPr>
          </a:lstStyle>
          <a:p>
            <a:r>
              <a:rPr lang="en-AU" dirty="0" smtClean="0"/>
              <a:t>PLACE CHART HERE</a:t>
            </a:r>
          </a:p>
          <a:p>
            <a:endParaRPr lang="en-AU" dirty="0" smtClean="0"/>
          </a:p>
          <a:p>
            <a:endParaRPr lang="en-AU" dirty="0"/>
          </a:p>
        </p:txBody>
      </p:sp>
      <p:sp>
        <p:nvSpPr>
          <p:cNvPr id="11" name="Text Placeholder 8"/>
          <p:cNvSpPr>
            <a:spLocks noGrp="1"/>
          </p:cNvSpPr>
          <p:nvPr>
            <p:ph type="body" sz="quarter" idx="13" hasCustomPrompt="1"/>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dirty="0" smtClean="0"/>
              <a:t>SUB HEADING [1 line only]</a:t>
            </a:r>
            <a:endParaRPr lang="en-AU"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
        <p:nvSpPr>
          <p:cNvPr id="8" name="Picture Placeholder 7"/>
          <p:cNvSpPr>
            <a:spLocks noGrp="1"/>
          </p:cNvSpPr>
          <p:nvPr>
            <p:ph type="pic" sz="quarter" idx="14" hasCustomPrompt="1"/>
          </p:nvPr>
        </p:nvSpPr>
        <p:spPr>
          <a:xfrm>
            <a:off x="250826" y="1773238"/>
            <a:ext cx="8662988" cy="4679949"/>
          </a:xfrm>
        </p:spPr>
        <p:txBody>
          <a:bodyPr anchor="t"/>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a:lvl1pPr>
          </a:lstStyle>
          <a:p>
            <a:r>
              <a:rPr lang="en-AU" dirty="0" smtClean="0"/>
              <a:t>PLACE IMAGE HERE</a:t>
            </a:r>
          </a:p>
          <a:p>
            <a:endParaRPr lang="en-AU" dirty="0" smtClean="0"/>
          </a:p>
          <a:p>
            <a:endParaRPr lang="en-AU" dirty="0" smtClean="0"/>
          </a:p>
        </p:txBody>
      </p:sp>
      <p:sp>
        <p:nvSpPr>
          <p:cNvPr id="7" name="Text Placeholder 8"/>
          <p:cNvSpPr>
            <a:spLocks noGrp="1"/>
          </p:cNvSpPr>
          <p:nvPr>
            <p:ph type="body" sz="quarter" idx="13" hasCustomPrompt="1"/>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dirty="0" smtClean="0"/>
              <a:t>SUB HEADING [1 line only]</a:t>
            </a:r>
            <a:endParaRPr lang="en-AU"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
        <p:nvSpPr>
          <p:cNvPr id="3" name="Content Placeholder 2"/>
          <p:cNvSpPr>
            <a:spLocks noGrp="1"/>
          </p:cNvSpPr>
          <p:nvPr>
            <p:ph sz="half" idx="1"/>
          </p:nvPr>
        </p:nvSpPr>
        <p:spPr>
          <a:xfrm>
            <a:off x="250824" y="1773237"/>
            <a:ext cx="4321176" cy="4535487"/>
          </a:xfrm>
        </p:spPr>
        <p:txBody>
          <a:bodyPr>
            <a:normAutofit/>
          </a:bodyPr>
          <a:lstStyle>
            <a:lvl1pPr>
              <a:defRPr sz="2000"/>
            </a:lvl1pPr>
            <a:lvl2pPr>
              <a:defRPr sz="1800"/>
            </a:lvl2pPr>
            <a:lvl3pPr>
              <a:defRPr sz="1800"/>
            </a:lvl3pPr>
            <a:lvl4pPr>
              <a:defRPr sz="1800"/>
            </a:lvl4pPr>
            <a:lvl5pPr>
              <a:defRPr sz="1600"/>
            </a:lvl5pPr>
            <a:lvl6pPr>
              <a:defRPr sz="16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4" name="Content Placeholder 3"/>
          <p:cNvSpPr>
            <a:spLocks noGrp="1"/>
          </p:cNvSpPr>
          <p:nvPr>
            <p:ph sz="half" idx="2"/>
          </p:nvPr>
        </p:nvSpPr>
        <p:spPr>
          <a:xfrm>
            <a:off x="4643438" y="1773237"/>
            <a:ext cx="4270375" cy="4535487"/>
          </a:xfrm>
        </p:spPr>
        <p:txBody>
          <a:bodyPr>
            <a:normAutofit/>
          </a:bodyPr>
          <a:lstStyle>
            <a:lvl1pPr>
              <a:defRPr sz="2000"/>
            </a:lvl1pPr>
            <a:lvl2pPr>
              <a:defRPr sz="1800"/>
            </a:lvl2pPr>
            <a:lvl3pPr>
              <a:defRPr sz="1800"/>
            </a:lvl3pPr>
            <a:lvl4pPr>
              <a:defRPr sz="1800"/>
            </a:lvl4pPr>
            <a:lvl5pPr>
              <a:defRPr sz="1600"/>
            </a:lvl5pPr>
            <a:lvl6pPr>
              <a:defRPr sz="16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9" name="Text Placeholder 8"/>
          <p:cNvSpPr>
            <a:spLocks noGrp="1"/>
          </p:cNvSpPr>
          <p:nvPr>
            <p:ph type="body" sz="quarter" idx="13" hasCustomPrompt="1"/>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dirty="0" smtClean="0"/>
              <a:t>SUB HEADING [1 line only]</a:t>
            </a:r>
            <a:endParaRPr lang="en-AU"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ELLOW Title Slide">
    <p:spTree>
      <p:nvGrpSpPr>
        <p:cNvPr id="1" name=""/>
        <p:cNvGrpSpPr/>
        <p:nvPr/>
      </p:nvGrpSpPr>
      <p:grpSpPr>
        <a:xfrm>
          <a:off x="0" y="0"/>
          <a:ext cx="0" cy="0"/>
          <a:chOff x="0" y="0"/>
          <a:chExt cx="0" cy="0"/>
        </a:xfrm>
      </p:grpSpPr>
      <p:sp>
        <p:nvSpPr>
          <p:cNvPr id="19" name="Rectangle 18"/>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a:xfrm>
            <a:off x="1071538" y="0"/>
            <a:ext cx="8072462" cy="5786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hasCustomPrompt="1"/>
          </p:nvPr>
        </p:nvSpPr>
        <p:spPr>
          <a:xfrm>
            <a:off x="1331912" y="285729"/>
            <a:ext cx="7704138" cy="1000132"/>
          </a:xfrm>
        </p:spPr>
        <p:txBody>
          <a:bodyPr>
            <a:normAutofit/>
          </a:bodyPr>
          <a:lstStyle>
            <a:lvl1pPr algn="l">
              <a:lnSpc>
                <a:spcPts val="3100"/>
              </a:lnSpc>
              <a:defRPr sz="3600" b="0" baseline="0">
                <a:solidFill>
                  <a:schemeClr val="tx1"/>
                </a:solidFill>
              </a:defRPr>
            </a:lvl1pPr>
          </a:lstStyle>
          <a:p>
            <a:r>
              <a:rPr lang="en-AU" dirty="0" smtClean="0"/>
              <a:t>PRESENTATION TITLE HERE</a:t>
            </a:r>
            <a:endParaRPr lang="en-AU" dirty="0"/>
          </a:p>
        </p:txBody>
      </p:sp>
      <p:sp>
        <p:nvSpPr>
          <p:cNvPr id="3" name="Subtitle 2"/>
          <p:cNvSpPr>
            <a:spLocks noGrp="1"/>
          </p:cNvSpPr>
          <p:nvPr>
            <p:ph type="subTitle" idx="1" hasCustomPrompt="1"/>
          </p:nvPr>
        </p:nvSpPr>
        <p:spPr>
          <a:xfrm>
            <a:off x="1331912" y="1285860"/>
            <a:ext cx="7704137" cy="500066"/>
          </a:xfrm>
        </p:spPr>
        <p:txBody>
          <a:bodyPr vert="horz" lIns="91440" tIns="45720" rIns="91440" bIns="45720" rtlCol="0" anchor="ctr">
            <a:normAutofit/>
          </a:bodyPr>
          <a:lstStyle>
            <a:lvl1pPr marL="0" indent="0" algn="l" defTabSz="914400" rtl="0" eaLnBrk="1" latinLnBrk="0" hangingPunct="1">
              <a:spcBef>
                <a:spcPct val="0"/>
              </a:spcBef>
              <a:buNone/>
              <a:defRPr lang="en-AU" sz="2000" b="0" kern="1200" baseline="0" dirty="0" smtClean="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 Heading | Use Line Dividers To Separate Headings (Shift \)</a:t>
            </a:r>
            <a:endParaRPr lang="en-AU" dirty="0"/>
          </a:p>
        </p:txBody>
      </p:sp>
      <p:sp>
        <p:nvSpPr>
          <p:cNvPr id="13" name="Content Placeholder 25"/>
          <p:cNvSpPr>
            <a:spLocks noGrp="1"/>
          </p:cNvSpPr>
          <p:nvPr>
            <p:ph sz="quarter" idx="11" hasCustomPrompt="1"/>
          </p:nvPr>
        </p:nvSpPr>
        <p:spPr>
          <a:xfrm>
            <a:off x="3428992" y="5286388"/>
            <a:ext cx="5572133" cy="285752"/>
          </a:xfrm>
        </p:spPr>
        <p:txBody>
          <a:bodyPr lIns="0" tIns="0" rIns="0" bIns="0" anchor="t" anchorCtr="0">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tx1"/>
                </a:solidFill>
              </a:defRPr>
            </a:lvl1pPr>
            <a:lvl2pPr algn="r">
              <a:buNone/>
              <a:defRPr/>
            </a:lvl2pPr>
            <a:lvl3pPr algn="r">
              <a:buNone/>
              <a:defRPr/>
            </a:lvl3pPr>
            <a:lvl4pPr algn="r">
              <a:buNone/>
              <a:defRPr/>
            </a:lvl4pPr>
            <a:lvl5pPr algn="r">
              <a:buNone/>
              <a:defRPr/>
            </a:lvl5pPr>
          </a:lstStyle>
          <a:p>
            <a:pPr marL="174625" marR="0" lvl="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a:pPr>
            <a:r>
              <a:rPr lang="en-US" dirty="0" smtClean="0"/>
              <a:t>UNIT OR PROGRAM NAME </a:t>
            </a:r>
            <a:r>
              <a:rPr lang="en-AU" dirty="0" smtClean="0"/>
              <a:t>(Use Line Dividers)</a:t>
            </a:r>
            <a:endParaRPr lang="en-US" dirty="0" smtClean="0"/>
          </a:p>
        </p:txBody>
      </p:sp>
      <p:sp>
        <p:nvSpPr>
          <p:cNvPr id="20" name="Content Placeholder 25"/>
          <p:cNvSpPr>
            <a:spLocks noGrp="1"/>
          </p:cNvSpPr>
          <p:nvPr>
            <p:ph sz="quarter" idx="12" hasCustomPrompt="1"/>
          </p:nvPr>
        </p:nvSpPr>
        <p:spPr>
          <a:xfrm>
            <a:off x="3428992" y="5000636"/>
            <a:ext cx="5572133" cy="285752"/>
          </a:xfrm>
        </p:spPr>
        <p:txBody>
          <a:bodyPr lIns="0" tIns="0" rIns="0" bIns="0" anchor="b" anchorCtr="0">
            <a:noAutofit/>
          </a:bodyPr>
          <a:lstStyle>
            <a:lvl1pPr algn="r">
              <a:buNone/>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US" dirty="0" smtClean="0"/>
              <a:t>AUTHOR’S NAME | TITLE </a:t>
            </a:r>
            <a:r>
              <a:rPr lang="en-AU" dirty="0" smtClean="0"/>
              <a:t>(Use Line Dividers)</a:t>
            </a:r>
            <a:endParaRPr lang="en-US" dirty="0" smtClean="0"/>
          </a:p>
        </p:txBody>
      </p:sp>
      <p:sp>
        <p:nvSpPr>
          <p:cNvPr id="17" name="Picture Placeholder 16"/>
          <p:cNvSpPr>
            <a:spLocks noGrp="1"/>
          </p:cNvSpPr>
          <p:nvPr>
            <p:ph type="pic" sz="quarter" idx="13" hasCustomPrompt="1"/>
          </p:nvPr>
        </p:nvSpPr>
        <p:spPr>
          <a:xfrm>
            <a:off x="8055033" y="5819652"/>
            <a:ext cx="985150" cy="985150"/>
          </a:xfrm>
          <a:solidFill>
            <a:schemeClr val="bg1"/>
          </a:solidFill>
        </p:spPr>
        <p:txBody>
          <a:bodyPr anchor="ctr" anchorCtr="0"/>
          <a:lstStyle>
            <a:lvl1pPr marL="0" indent="0" algn="ctr">
              <a:buNone/>
              <a:defRPr sz="1000" baseline="0"/>
            </a:lvl1pPr>
          </a:lstStyle>
          <a:p>
            <a:r>
              <a:rPr lang="en-AU" dirty="0" smtClean="0"/>
              <a:t>Insert      Partner Logo </a:t>
            </a:r>
            <a:br>
              <a:rPr lang="en-AU" dirty="0" smtClean="0"/>
            </a:br>
            <a:r>
              <a:rPr lang="en-AU" dirty="0" smtClean="0"/>
              <a:t>- Delete if not required</a:t>
            </a:r>
            <a:endParaRPr lang="en-AU" dirty="0"/>
          </a:p>
        </p:txBody>
      </p:sp>
      <p:sp>
        <p:nvSpPr>
          <p:cNvPr id="16" name="Rectangle 15"/>
          <p:cNvSpPr/>
          <p:nvPr userDrawn="1"/>
        </p:nvSpPr>
        <p:spPr bwMode="ltGray">
          <a:xfrm>
            <a:off x="1071536" y="4200304"/>
            <a:ext cx="2304000" cy="23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descr="USY_MB1_rgb_Reversed_Standard_Logo.png"/>
          <p:cNvPicPr>
            <a:picLocks noChangeAspect="1"/>
          </p:cNvPicPr>
          <p:nvPr userDrawn="1"/>
        </p:nvPicPr>
        <p:blipFill>
          <a:blip r:embed="rId2" cstate="print"/>
          <a:stretch>
            <a:fillRect/>
          </a:stretch>
        </p:blipFill>
        <p:spPr>
          <a:xfrm>
            <a:off x="433773" y="5890063"/>
            <a:ext cx="1268436" cy="439194"/>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Title Slide + IMAGE">
    <p:spTree>
      <p:nvGrpSpPr>
        <p:cNvPr id="1" name=""/>
        <p:cNvGrpSpPr/>
        <p:nvPr/>
      </p:nvGrpSpPr>
      <p:grpSpPr>
        <a:xfrm>
          <a:off x="0" y="0"/>
          <a:ext cx="0" cy="0"/>
          <a:chOff x="0" y="0"/>
          <a:chExt cx="0" cy="0"/>
        </a:xfrm>
      </p:grpSpPr>
      <p:pic>
        <p:nvPicPr>
          <p:cNvPr id="12" name="Picture 11" descr="lecture_theatre.jpg"/>
          <p:cNvPicPr>
            <a:picLocks noChangeAspect="1"/>
          </p:cNvPicPr>
          <p:nvPr userDrawn="1"/>
        </p:nvPicPr>
        <p:blipFill>
          <a:blip r:embed="rId2" cstate="print"/>
          <a:srcRect l="5985" t="6510" r="12702" b="13737"/>
          <a:stretch>
            <a:fillRect/>
          </a:stretch>
        </p:blipFill>
        <p:spPr>
          <a:xfrm flipH="1">
            <a:off x="0" y="3357562"/>
            <a:ext cx="9144000" cy="3500438"/>
          </a:xfrm>
          <a:prstGeom prst="rect">
            <a:avLst/>
          </a:prstGeom>
        </p:spPr>
      </p:pic>
      <p:sp>
        <p:nvSpPr>
          <p:cNvPr id="8" name="Rectangle 7"/>
          <p:cNvSpPr/>
          <p:nvPr userDrawn="1"/>
        </p:nvSpPr>
        <p:spPr bwMode="invGray">
          <a:xfrm>
            <a:off x="0" y="0"/>
            <a:ext cx="9144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hasCustomPrompt="1"/>
          </p:nvPr>
        </p:nvSpPr>
        <p:spPr>
          <a:xfrm>
            <a:off x="285720" y="285729"/>
            <a:ext cx="8750330" cy="1000132"/>
          </a:xfrm>
        </p:spPr>
        <p:txBody>
          <a:bodyPr>
            <a:normAutofit/>
          </a:bodyPr>
          <a:lstStyle>
            <a:lvl1pPr algn="l">
              <a:lnSpc>
                <a:spcPts val="3100"/>
              </a:lnSpc>
              <a:defRPr sz="3600" b="0" baseline="0">
                <a:solidFill>
                  <a:schemeClr val="bg1"/>
                </a:solidFill>
              </a:defRPr>
            </a:lvl1pPr>
          </a:lstStyle>
          <a:p>
            <a:r>
              <a:rPr lang="en-AU" dirty="0" smtClean="0"/>
              <a:t>PRESENTATION TITLE HERE</a:t>
            </a:r>
            <a:endParaRPr lang="en-AU" dirty="0"/>
          </a:p>
        </p:txBody>
      </p:sp>
      <p:sp>
        <p:nvSpPr>
          <p:cNvPr id="3" name="Subtitle 2"/>
          <p:cNvSpPr>
            <a:spLocks noGrp="1"/>
          </p:cNvSpPr>
          <p:nvPr>
            <p:ph type="subTitle" idx="1" hasCustomPrompt="1"/>
          </p:nvPr>
        </p:nvSpPr>
        <p:spPr>
          <a:xfrm>
            <a:off x="285720" y="1285860"/>
            <a:ext cx="8750329" cy="500066"/>
          </a:xfrm>
        </p:spPr>
        <p:txBody>
          <a:bodyPr vert="horz" lIns="91440" tIns="45720" rIns="91440" bIns="45720" rtlCol="0" anchor="ctr">
            <a:normAutofit/>
          </a:bodyPr>
          <a:lstStyle>
            <a:lvl1pPr marL="0" indent="0" algn="l" defTabSz="914400" rtl="0" eaLnBrk="1" latinLnBrk="0" hangingPunct="1">
              <a:spcBef>
                <a:spcPct val="0"/>
              </a:spcBef>
              <a:buNone/>
              <a:defRPr lang="en-AU" sz="2000" b="0" kern="1200" baseline="0" dirty="0" smtClean="0">
                <a:solidFill>
                  <a:schemeClr val="bg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 Heading | Use Line Dividers To Separate Headings (Shift \)</a:t>
            </a:r>
            <a:endParaRPr lang="en-AU" dirty="0"/>
          </a:p>
        </p:txBody>
      </p:sp>
      <p:sp>
        <p:nvSpPr>
          <p:cNvPr id="19" name="Content Placeholder 25"/>
          <p:cNvSpPr>
            <a:spLocks noGrp="1"/>
          </p:cNvSpPr>
          <p:nvPr>
            <p:ph sz="quarter" idx="11" hasCustomPrompt="1"/>
          </p:nvPr>
        </p:nvSpPr>
        <p:spPr>
          <a:xfrm>
            <a:off x="250826" y="3000372"/>
            <a:ext cx="8750300" cy="285752"/>
          </a:xfrm>
        </p:spPr>
        <p:txBody>
          <a:bodyPr lIns="0" tIns="0" rIns="0" bIns="0" anchor="b" anchorCtr="0">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bg1"/>
                </a:solidFill>
              </a:defRPr>
            </a:lvl1pPr>
            <a:lvl2pPr algn="r">
              <a:buNone/>
              <a:defRPr/>
            </a:lvl2pPr>
            <a:lvl3pPr algn="r">
              <a:buNone/>
              <a:defRPr/>
            </a:lvl3pPr>
            <a:lvl4pPr algn="r">
              <a:buNone/>
              <a:defRPr/>
            </a:lvl4pPr>
            <a:lvl5pPr algn="r">
              <a:buNone/>
              <a:defRPr/>
            </a:lvl5pPr>
          </a:lstStyle>
          <a:p>
            <a:pPr marL="174625" marR="0" lvl="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a:pPr>
            <a:r>
              <a:rPr lang="en-US" dirty="0" smtClean="0"/>
              <a:t>UNIT OR PROGRAM NAME </a:t>
            </a:r>
            <a:r>
              <a:rPr lang="en-AU" dirty="0" smtClean="0"/>
              <a:t>(Use Line Dividers)</a:t>
            </a:r>
            <a:endParaRPr lang="en-US" dirty="0" smtClean="0"/>
          </a:p>
        </p:txBody>
      </p:sp>
      <p:sp>
        <p:nvSpPr>
          <p:cNvPr id="20" name="Content Placeholder 25"/>
          <p:cNvSpPr>
            <a:spLocks noGrp="1"/>
          </p:cNvSpPr>
          <p:nvPr>
            <p:ph sz="quarter" idx="12" hasCustomPrompt="1"/>
          </p:nvPr>
        </p:nvSpPr>
        <p:spPr>
          <a:xfrm>
            <a:off x="250826" y="2714620"/>
            <a:ext cx="8750300" cy="285752"/>
          </a:xfrm>
        </p:spPr>
        <p:txBody>
          <a:bodyPr lIns="0" tIns="0" rIns="0" bIns="0" anchor="b" anchorCtr="0">
            <a:noAutofit/>
          </a:bodyPr>
          <a:lstStyle>
            <a:lvl1pPr algn="r">
              <a:buNone/>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US" dirty="0" smtClean="0"/>
              <a:t>AUTHOR’S NAME | TITLE </a:t>
            </a:r>
            <a:r>
              <a:rPr lang="en-AU" dirty="0" smtClean="0"/>
              <a:t>(Use Line Dividers)</a:t>
            </a:r>
            <a:endParaRPr lang="en-US" dirty="0" smtClean="0"/>
          </a:p>
        </p:txBody>
      </p:sp>
      <p:sp>
        <p:nvSpPr>
          <p:cNvPr id="17" name="Picture Placeholder 16"/>
          <p:cNvSpPr>
            <a:spLocks noGrp="1"/>
          </p:cNvSpPr>
          <p:nvPr>
            <p:ph type="pic" sz="quarter" idx="14" hasCustomPrompt="1"/>
          </p:nvPr>
        </p:nvSpPr>
        <p:spPr>
          <a:xfrm>
            <a:off x="7514706" y="5112818"/>
            <a:ext cx="1399108" cy="1399108"/>
          </a:xfrm>
          <a:solidFill>
            <a:schemeClr val="bg1"/>
          </a:solidFill>
        </p:spPr>
        <p:txBody>
          <a:bodyPr anchor="ctr" anchorCtr="0"/>
          <a:lstStyle>
            <a:lvl1pPr marL="0" indent="0" algn="ctr">
              <a:buNone/>
              <a:defRPr sz="1000" baseline="0"/>
            </a:lvl1pPr>
          </a:lstStyle>
          <a:p>
            <a:r>
              <a:rPr lang="en-AU" dirty="0" smtClean="0"/>
              <a:t>Insert Partner Logo </a:t>
            </a:r>
            <a:br>
              <a:rPr lang="en-AU" dirty="0" smtClean="0"/>
            </a:br>
            <a:r>
              <a:rPr lang="en-AU" dirty="0" smtClean="0"/>
              <a:t>- Delete if not required</a:t>
            </a:r>
            <a:endParaRPr lang="en-AU" dirty="0"/>
          </a:p>
        </p:txBody>
      </p:sp>
      <p:sp>
        <p:nvSpPr>
          <p:cNvPr id="13" name="Rectangle 12"/>
          <p:cNvSpPr/>
          <p:nvPr userDrawn="1"/>
        </p:nvSpPr>
        <p:spPr bwMode="ltGray">
          <a:xfrm>
            <a:off x="1071536" y="4200304"/>
            <a:ext cx="2304000" cy="23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USY_MB1_rgb_Reversed_Standard_Logo.png"/>
          <p:cNvPicPr>
            <a:picLocks noChangeAspect="1"/>
          </p:cNvPicPr>
          <p:nvPr userDrawn="1"/>
        </p:nvPicPr>
        <p:blipFill>
          <a:blip r:embed="rId3" cstate="print"/>
          <a:stretch>
            <a:fillRect/>
          </a:stretch>
        </p:blipFill>
        <p:spPr>
          <a:xfrm>
            <a:off x="433773" y="5890063"/>
            <a:ext cx="1268436" cy="439194"/>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ELLOW Title Slide + IMAGE">
    <p:spTree>
      <p:nvGrpSpPr>
        <p:cNvPr id="1" name=""/>
        <p:cNvGrpSpPr/>
        <p:nvPr/>
      </p:nvGrpSpPr>
      <p:grpSpPr>
        <a:xfrm>
          <a:off x="0" y="0"/>
          <a:ext cx="0" cy="0"/>
          <a:chOff x="0" y="0"/>
          <a:chExt cx="0" cy="0"/>
        </a:xfrm>
      </p:grpSpPr>
      <p:pic>
        <p:nvPicPr>
          <p:cNvPr id="12" name="Picture 11" descr="quad copy.jpg"/>
          <p:cNvPicPr>
            <a:picLocks noChangeAspect="1"/>
          </p:cNvPicPr>
          <p:nvPr userDrawn="1"/>
        </p:nvPicPr>
        <p:blipFill>
          <a:blip r:embed="rId2" cstate="print"/>
          <a:srcRect l="1322" r="21189" b="22059"/>
          <a:stretch>
            <a:fillRect/>
          </a:stretch>
        </p:blipFill>
        <p:spPr>
          <a:xfrm flipH="1">
            <a:off x="0" y="3071810"/>
            <a:ext cx="9144000" cy="3786190"/>
          </a:xfrm>
          <a:prstGeom prst="rect">
            <a:avLst/>
          </a:prstGeom>
        </p:spPr>
      </p:pic>
      <p:sp>
        <p:nvSpPr>
          <p:cNvPr id="8" name="Rectangle 7"/>
          <p:cNvSpPr/>
          <p:nvPr userDrawn="1"/>
        </p:nvSpPr>
        <p:spPr bwMode="ltGray">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le 1"/>
          <p:cNvSpPr>
            <a:spLocks noGrp="1"/>
          </p:cNvSpPr>
          <p:nvPr>
            <p:ph type="ctrTitle" hasCustomPrompt="1"/>
          </p:nvPr>
        </p:nvSpPr>
        <p:spPr>
          <a:xfrm>
            <a:off x="285720" y="285729"/>
            <a:ext cx="8750330" cy="1000132"/>
          </a:xfrm>
        </p:spPr>
        <p:txBody>
          <a:bodyPr>
            <a:normAutofit/>
          </a:bodyPr>
          <a:lstStyle>
            <a:lvl1pPr algn="l">
              <a:lnSpc>
                <a:spcPts val="3100"/>
              </a:lnSpc>
              <a:defRPr sz="3600" b="0" baseline="0">
                <a:solidFill>
                  <a:schemeClr val="tx1"/>
                </a:solidFill>
              </a:defRPr>
            </a:lvl1pPr>
          </a:lstStyle>
          <a:p>
            <a:r>
              <a:rPr lang="en-AU" dirty="0" smtClean="0"/>
              <a:t>PRESENTATION TITLE HERE</a:t>
            </a:r>
            <a:endParaRPr lang="en-AU" dirty="0"/>
          </a:p>
        </p:txBody>
      </p:sp>
      <p:sp>
        <p:nvSpPr>
          <p:cNvPr id="3" name="Subtitle 2"/>
          <p:cNvSpPr>
            <a:spLocks noGrp="1"/>
          </p:cNvSpPr>
          <p:nvPr>
            <p:ph type="subTitle" idx="1" hasCustomPrompt="1"/>
          </p:nvPr>
        </p:nvSpPr>
        <p:spPr>
          <a:xfrm>
            <a:off x="285720" y="1285860"/>
            <a:ext cx="8750329" cy="500066"/>
          </a:xfrm>
        </p:spPr>
        <p:txBody>
          <a:bodyPr vert="horz" lIns="91440" tIns="45720" rIns="91440" bIns="45720" rtlCol="0" anchor="ctr">
            <a:normAutofit/>
          </a:bodyPr>
          <a:lstStyle>
            <a:lvl1pPr marL="0" indent="0" algn="l" defTabSz="914400" rtl="0" eaLnBrk="1" latinLnBrk="0" hangingPunct="1">
              <a:spcBef>
                <a:spcPct val="0"/>
              </a:spcBef>
              <a:buNone/>
              <a:defRPr lang="en-AU" sz="2000" b="0" kern="1200" baseline="0" dirty="0" smtClean="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 Heading | Use Line Dividers To Separate Headings (Shift \)</a:t>
            </a:r>
            <a:endParaRPr lang="en-AU" dirty="0"/>
          </a:p>
        </p:txBody>
      </p:sp>
      <p:sp>
        <p:nvSpPr>
          <p:cNvPr id="15" name="Content Placeholder 25"/>
          <p:cNvSpPr>
            <a:spLocks noGrp="1"/>
          </p:cNvSpPr>
          <p:nvPr>
            <p:ph sz="quarter" idx="11" hasCustomPrompt="1"/>
          </p:nvPr>
        </p:nvSpPr>
        <p:spPr>
          <a:xfrm>
            <a:off x="250826" y="3000372"/>
            <a:ext cx="8750300" cy="285752"/>
          </a:xfrm>
        </p:spPr>
        <p:txBody>
          <a:bodyPr lIns="0" tIns="0" rIns="0" bIns="0" anchor="b" anchorCtr="0">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tx1"/>
                </a:solidFill>
              </a:defRPr>
            </a:lvl1pPr>
            <a:lvl2pPr algn="r">
              <a:buNone/>
              <a:defRPr/>
            </a:lvl2pPr>
            <a:lvl3pPr algn="r">
              <a:buNone/>
              <a:defRPr/>
            </a:lvl3pPr>
            <a:lvl4pPr algn="r">
              <a:buNone/>
              <a:defRPr/>
            </a:lvl4pPr>
            <a:lvl5pPr algn="r">
              <a:buNone/>
              <a:defRPr/>
            </a:lvl5pPr>
          </a:lstStyle>
          <a:p>
            <a:pPr marL="174625" marR="0" lvl="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a:pPr>
            <a:r>
              <a:rPr lang="en-US" dirty="0" smtClean="0"/>
              <a:t>UNIT OR PROGRAM NAME </a:t>
            </a:r>
            <a:r>
              <a:rPr lang="en-AU" dirty="0" smtClean="0"/>
              <a:t>(Use Line Dividers)</a:t>
            </a:r>
            <a:endParaRPr lang="en-US" dirty="0" smtClean="0"/>
          </a:p>
        </p:txBody>
      </p:sp>
      <p:sp>
        <p:nvSpPr>
          <p:cNvPr id="16" name="Content Placeholder 25"/>
          <p:cNvSpPr>
            <a:spLocks noGrp="1"/>
          </p:cNvSpPr>
          <p:nvPr>
            <p:ph sz="quarter" idx="12" hasCustomPrompt="1"/>
          </p:nvPr>
        </p:nvSpPr>
        <p:spPr>
          <a:xfrm>
            <a:off x="250826" y="2714620"/>
            <a:ext cx="8750300" cy="285752"/>
          </a:xfrm>
        </p:spPr>
        <p:txBody>
          <a:bodyPr lIns="0" tIns="0" rIns="0" bIns="0" anchor="b" anchorCtr="0">
            <a:noAutofit/>
          </a:bodyPr>
          <a:lstStyle>
            <a:lvl1pPr algn="r">
              <a:buNone/>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US" dirty="0" smtClean="0"/>
              <a:t>AUTHOR’S NAME | TITLE </a:t>
            </a:r>
            <a:r>
              <a:rPr lang="en-AU" dirty="0" smtClean="0"/>
              <a:t>(Use Line Dividers)</a:t>
            </a:r>
            <a:endParaRPr lang="en-US" dirty="0" smtClean="0"/>
          </a:p>
        </p:txBody>
      </p:sp>
      <p:sp>
        <p:nvSpPr>
          <p:cNvPr id="13" name="Picture Placeholder 16"/>
          <p:cNvSpPr>
            <a:spLocks noGrp="1"/>
          </p:cNvSpPr>
          <p:nvPr>
            <p:ph type="pic" sz="quarter" idx="14" hasCustomPrompt="1"/>
          </p:nvPr>
        </p:nvSpPr>
        <p:spPr>
          <a:xfrm>
            <a:off x="7514706" y="5112818"/>
            <a:ext cx="1399108" cy="1399108"/>
          </a:xfrm>
          <a:solidFill>
            <a:schemeClr val="bg1"/>
          </a:solidFill>
        </p:spPr>
        <p:txBody>
          <a:bodyPr anchor="ctr" anchorCtr="0"/>
          <a:lstStyle>
            <a:lvl1pPr marL="0" indent="0" algn="ctr">
              <a:buNone/>
              <a:defRPr sz="1000" baseline="0"/>
            </a:lvl1pPr>
          </a:lstStyle>
          <a:p>
            <a:r>
              <a:rPr lang="en-AU" dirty="0" smtClean="0"/>
              <a:t>Insert Partner Logo </a:t>
            </a:r>
            <a:br>
              <a:rPr lang="en-AU" dirty="0" smtClean="0"/>
            </a:br>
            <a:r>
              <a:rPr lang="en-AU" dirty="0" smtClean="0"/>
              <a:t>- Delete if not required</a:t>
            </a:r>
            <a:endParaRPr lang="en-AU" dirty="0"/>
          </a:p>
        </p:txBody>
      </p:sp>
      <p:sp>
        <p:nvSpPr>
          <p:cNvPr id="14" name="Rectangle 13"/>
          <p:cNvSpPr/>
          <p:nvPr userDrawn="1"/>
        </p:nvSpPr>
        <p:spPr bwMode="ltGray">
          <a:xfrm>
            <a:off x="1071536" y="4200304"/>
            <a:ext cx="2304000" cy="23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descr="USY_MB1_rgb_Reversed_Standard_Logo.png"/>
          <p:cNvPicPr>
            <a:picLocks noChangeAspect="1"/>
          </p:cNvPicPr>
          <p:nvPr userDrawn="1"/>
        </p:nvPicPr>
        <p:blipFill>
          <a:blip r:embed="rId3" cstate="print"/>
          <a:stretch>
            <a:fillRect/>
          </a:stretch>
        </p:blipFill>
        <p:spPr>
          <a:xfrm>
            <a:off x="433773" y="5890063"/>
            <a:ext cx="1268436" cy="439194"/>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itle Slide + IMAGE">
    <p:spTree>
      <p:nvGrpSpPr>
        <p:cNvPr id="1" name=""/>
        <p:cNvGrpSpPr/>
        <p:nvPr/>
      </p:nvGrpSpPr>
      <p:grpSpPr>
        <a:xfrm>
          <a:off x="0" y="0"/>
          <a:ext cx="0" cy="0"/>
          <a:chOff x="0" y="0"/>
          <a:chExt cx="0" cy="0"/>
        </a:xfrm>
      </p:grpSpPr>
      <p:pic>
        <p:nvPicPr>
          <p:cNvPr id="12" name="Picture 11" descr="science_lab copy.jpg"/>
          <p:cNvPicPr>
            <a:picLocks noChangeAspect="1"/>
          </p:cNvPicPr>
          <p:nvPr userDrawn="1"/>
        </p:nvPicPr>
        <p:blipFill>
          <a:blip r:embed="rId2" cstate="print"/>
          <a:stretch>
            <a:fillRect/>
          </a:stretch>
        </p:blipFill>
        <p:spPr>
          <a:xfrm>
            <a:off x="0" y="3246859"/>
            <a:ext cx="9144000" cy="3611141"/>
          </a:xfrm>
          <a:prstGeom prst="rect">
            <a:avLst/>
          </a:prstGeom>
        </p:spPr>
      </p:pic>
      <p:sp>
        <p:nvSpPr>
          <p:cNvPr id="8" name="Rectangle 7"/>
          <p:cNvSpPr/>
          <p:nvPr userDrawn="1"/>
        </p:nvSpPr>
        <p:spPr bwMode="invGray">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le 1"/>
          <p:cNvSpPr>
            <a:spLocks noGrp="1"/>
          </p:cNvSpPr>
          <p:nvPr userDrawn="1">
            <p:ph type="ctrTitle" hasCustomPrompt="1"/>
          </p:nvPr>
        </p:nvSpPr>
        <p:spPr>
          <a:xfrm>
            <a:off x="285720" y="285729"/>
            <a:ext cx="8750330" cy="1000132"/>
          </a:xfrm>
        </p:spPr>
        <p:txBody>
          <a:bodyPr>
            <a:normAutofit/>
          </a:bodyPr>
          <a:lstStyle>
            <a:lvl1pPr algn="l">
              <a:lnSpc>
                <a:spcPts val="3100"/>
              </a:lnSpc>
              <a:defRPr sz="3600" b="0" baseline="0">
                <a:solidFill>
                  <a:schemeClr val="bg1"/>
                </a:solidFill>
              </a:defRPr>
            </a:lvl1pPr>
          </a:lstStyle>
          <a:p>
            <a:r>
              <a:rPr lang="en-AU" dirty="0" smtClean="0"/>
              <a:t>PRESENTATION TITLE HERE</a:t>
            </a:r>
            <a:endParaRPr lang="en-AU" dirty="0"/>
          </a:p>
        </p:txBody>
      </p:sp>
      <p:sp>
        <p:nvSpPr>
          <p:cNvPr id="3" name="Subtitle 2"/>
          <p:cNvSpPr>
            <a:spLocks noGrp="1"/>
          </p:cNvSpPr>
          <p:nvPr userDrawn="1">
            <p:ph type="subTitle" idx="1" hasCustomPrompt="1"/>
          </p:nvPr>
        </p:nvSpPr>
        <p:spPr>
          <a:xfrm>
            <a:off x="285720" y="1285860"/>
            <a:ext cx="8750329" cy="500066"/>
          </a:xfrm>
        </p:spPr>
        <p:txBody>
          <a:bodyPr vert="horz" lIns="91440" tIns="45720" rIns="91440" bIns="45720" rtlCol="0" anchor="ctr">
            <a:normAutofit/>
          </a:bodyPr>
          <a:lstStyle>
            <a:lvl1pPr marL="0" indent="0" algn="l" defTabSz="914400" rtl="0" eaLnBrk="1" latinLnBrk="0" hangingPunct="1">
              <a:spcBef>
                <a:spcPct val="0"/>
              </a:spcBef>
              <a:buNone/>
              <a:defRPr lang="en-AU" sz="2000" b="0" kern="1200" baseline="0" dirty="0" smtClean="0">
                <a:solidFill>
                  <a:schemeClr val="bg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 Heading | Use Line Dividers To Separate Headings (Shift \)</a:t>
            </a:r>
            <a:endParaRPr lang="en-AU" dirty="0"/>
          </a:p>
        </p:txBody>
      </p:sp>
      <p:sp>
        <p:nvSpPr>
          <p:cNvPr id="14" name="Content Placeholder 25"/>
          <p:cNvSpPr>
            <a:spLocks noGrp="1"/>
          </p:cNvSpPr>
          <p:nvPr>
            <p:ph sz="quarter" idx="11" hasCustomPrompt="1"/>
          </p:nvPr>
        </p:nvSpPr>
        <p:spPr>
          <a:xfrm>
            <a:off x="250826" y="3000372"/>
            <a:ext cx="8750300" cy="285752"/>
          </a:xfrm>
        </p:spPr>
        <p:txBody>
          <a:bodyPr lIns="0" tIns="0" rIns="0" bIns="0" anchor="b" anchorCtr="0">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bg1"/>
                </a:solidFill>
              </a:defRPr>
            </a:lvl1pPr>
            <a:lvl2pPr algn="r">
              <a:buNone/>
              <a:defRPr/>
            </a:lvl2pPr>
            <a:lvl3pPr algn="r">
              <a:buNone/>
              <a:defRPr/>
            </a:lvl3pPr>
            <a:lvl4pPr algn="r">
              <a:buNone/>
              <a:defRPr/>
            </a:lvl4pPr>
            <a:lvl5pPr algn="r">
              <a:buNone/>
              <a:defRPr/>
            </a:lvl5pPr>
          </a:lstStyle>
          <a:p>
            <a:pPr marL="174625" marR="0" lvl="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a:pPr>
            <a:r>
              <a:rPr lang="en-US" dirty="0" smtClean="0"/>
              <a:t>UNIT OR PROGRAM NAME </a:t>
            </a:r>
            <a:r>
              <a:rPr lang="en-AU" dirty="0" smtClean="0"/>
              <a:t>(Use Line Dividers)</a:t>
            </a:r>
            <a:endParaRPr lang="en-US" dirty="0" smtClean="0"/>
          </a:p>
        </p:txBody>
      </p:sp>
      <p:sp>
        <p:nvSpPr>
          <p:cNvPr id="15" name="Content Placeholder 25"/>
          <p:cNvSpPr>
            <a:spLocks noGrp="1"/>
          </p:cNvSpPr>
          <p:nvPr>
            <p:ph sz="quarter" idx="12" hasCustomPrompt="1"/>
          </p:nvPr>
        </p:nvSpPr>
        <p:spPr>
          <a:xfrm>
            <a:off x="250826" y="2714620"/>
            <a:ext cx="8750300" cy="285752"/>
          </a:xfrm>
        </p:spPr>
        <p:txBody>
          <a:bodyPr lIns="0" tIns="0" rIns="0" bIns="0" anchor="b" anchorCtr="0">
            <a:noAutofit/>
          </a:bodyPr>
          <a:lstStyle>
            <a:lvl1pPr algn="r">
              <a:buNone/>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US" dirty="0" smtClean="0"/>
              <a:t>AUTHOR’S NAME | TITLE </a:t>
            </a:r>
            <a:r>
              <a:rPr lang="en-AU" dirty="0" smtClean="0"/>
              <a:t>(Use Line Dividers)</a:t>
            </a:r>
            <a:endParaRPr lang="en-US" dirty="0" smtClean="0"/>
          </a:p>
        </p:txBody>
      </p:sp>
      <p:sp>
        <p:nvSpPr>
          <p:cNvPr id="13" name="Picture Placeholder 16"/>
          <p:cNvSpPr>
            <a:spLocks noGrp="1"/>
          </p:cNvSpPr>
          <p:nvPr>
            <p:ph type="pic" sz="quarter" idx="14" hasCustomPrompt="1"/>
          </p:nvPr>
        </p:nvSpPr>
        <p:spPr>
          <a:xfrm>
            <a:off x="7514706" y="5112818"/>
            <a:ext cx="1399108" cy="1399108"/>
          </a:xfrm>
          <a:solidFill>
            <a:schemeClr val="bg1"/>
          </a:solidFill>
        </p:spPr>
        <p:txBody>
          <a:bodyPr anchor="ctr" anchorCtr="0"/>
          <a:lstStyle>
            <a:lvl1pPr marL="0" indent="0" algn="ctr">
              <a:buNone/>
              <a:defRPr sz="1000" baseline="0"/>
            </a:lvl1pPr>
          </a:lstStyle>
          <a:p>
            <a:r>
              <a:rPr lang="en-AU" dirty="0" smtClean="0"/>
              <a:t>Insert Partner Logo </a:t>
            </a:r>
            <a:br>
              <a:rPr lang="en-AU" dirty="0" smtClean="0"/>
            </a:br>
            <a:r>
              <a:rPr lang="en-AU" dirty="0" smtClean="0"/>
              <a:t>- Delete if not required</a:t>
            </a:r>
            <a:endParaRPr lang="en-AU" dirty="0"/>
          </a:p>
        </p:txBody>
      </p:sp>
      <p:sp>
        <p:nvSpPr>
          <p:cNvPr id="19" name="Rectangle 18"/>
          <p:cNvSpPr/>
          <p:nvPr userDrawn="1"/>
        </p:nvSpPr>
        <p:spPr bwMode="ltGray">
          <a:xfrm>
            <a:off x="1071536" y="4200304"/>
            <a:ext cx="2304000" cy="23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descr="USY_MB1_rgb_Reversed_Standard_Logo.png"/>
          <p:cNvPicPr>
            <a:picLocks noChangeAspect="1"/>
          </p:cNvPicPr>
          <p:nvPr userDrawn="1"/>
        </p:nvPicPr>
        <p:blipFill>
          <a:blip r:embed="rId3" cstate="print"/>
          <a:stretch>
            <a:fillRect/>
          </a:stretch>
        </p:blipFill>
        <p:spPr>
          <a:xfrm>
            <a:off x="433773" y="5890063"/>
            <a:ext cx="1268436" cy="439194"/>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UE DIVIDER Slide">
    <p:spTree>
      <p:nvGrpSpPr>
        <p:cNvPr id="1" name=""/>
        <p:cNvGrpSpPr/>
        <p:nvPr/>
      </p:nvGrpSpPr>
      <p:grpSpPr>
        <a:xfrm>
          <a:off x="0" y="0"/>
          <a:ext cx="0" cy="0"/>
          <a:chOff x="0" y="0"/>
          <a:chExt cx="0" cy="0"/>
        </a:xfrm>
      </p:grpSpPr>
      <p:sp>
        <p:nvSpPr>
          <p:cNvPr id="8" name="Rectangle 7"/>
          <p:cNvSpPr/>
          <p:nvPr userDrawn="1"/>
        </p:nvSpPr>
        <p:spPr bwMode="ltGray">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le 1"/>
          <p:cNvSpPr>
            <a:spLocks noGrp="1"/>
          </p:cNvSpPr>
          <p:nvPr userDrawn="1">
            <p:ph type="ctrTitle" hasCustomPrompt="1"/>
          </p:nvPr>
        </p:nvSpPr>
        <p:spPr bwMode="white">
          <a:xfrm>
            <a:off x="285719" y="1777496"/>
            <a:ext cx="7599393" cy="1080000"/>
          </a:xfrm>
        </p:spPr>
        <p:txBody>
          <a:bodyPr anchor="ctr">
            <a:normAutofit/>
          </a:bodyPr>
          <a:lstStyle>
            <a:lvl1pPr algn="l">
              <a:defRPr sz="2800" b="0" baseline="0">
                <a:solidFill>
                  <a:schemeClr val="bg1"/>
                </a:solidFill>
                <a:latin typeface="+mj-lt"/>
              </a:defRPr>
            </a:lvl1pPr>
          </a:lstStyle>
          <a:p>
            <a:r>
              <a:rPr lang="en-US" dirty="0" smtClean="0"/>
              <a:t>SECTION DIVIDER  [1 line only]</a:t>
            </a:r>
            <a:endParaRPr lang="en-AU" dirty="0"/>
          </a:p>
        </p:txBody>
      </p:sp>
      <p:sp>
        <p:nvSpPr>
          <p:cNvPr id="13" name="Text Placeholder 12"/>
          <p:cNvSpPr>
            <a:spLocks noGrp="1"/>
          </p:cNvSpPr>
          <p:nvPr userDrawn="1">
            <p:ph type="body" sz="quarter" idx="11" hasCustomPrompt="1"/>
          </p:nvPr>
        </p:nvSpPr>
        <p:spPr bwMode="white">
          <a:xfrm>
            <a:off x="7893038" y="1777495"/>
            <a:ext cx="1143012" cy="1080000"/>
          </a:xfrm>
        </p:spPr>
        <p:txBody>
          <a:bodyPr anchor="ctr"/>
          <a:lstStyle>
            <a:lvl1pPr algn="r">
              <a:buNone/>
              <a:defRPr sz="4000" b="1">
                <a:solidFill>
                  <a:schemeClr val="bg1"/>
                </a:solidFill>
                <a:latin typeface="+mj-lt"/>
              </a:defRPr>
            </a:lvl1pPr>
          </a:lstStyle>
          <a:p>
            <a:pPr lvl="0"/>
            <a:r>
              <a:rPr lang="en-US" dirty="0" smtClean="0"/>
              <a:t>#</a:t>
            </a:r>
            <a:endParaRPr lang="en-AU" dirty="0"/>
          </a:p>
        </p:txBody>
      </p:sp>
      <p:sp>
        <p:nvSpPr>
          <p:cNvPr id="17" name="Text Placeholder 16"/>
          <p:cNvSpPr>
            <a:spLocks noGrp="1"/>
          </p:cNvSpPr>
          <p:nvPr>
            <p:ph type="body" sz="quarter" idx="13" hasCustomPrompt="1"/>
          </p:nvPr>
        </p:nvSpPr>
        <p:spPr bwMode="hidden">
          <a:xfrm>
            <a:off x="7893038" y="2857496"/>
            <a:ext cx="1144800" cy="142875"/>
          </a:xfrm>
        </p:spPr>
        <p:txBody>
          <a:bodyPr>
            <a:noAutofit/>
          </a:bodyPr>
          <a:lstStyle>
            <a:lvl1pPr algn="ctr">
              <a:buNone/>
              <a:defRPr sz="700" baseline="0">
                <a:solidFill>
                  <a:schemeClr val="bg1"/>
                </a:solidFill>
              </a:defRPr>
            </a:lvl1pPr>
          </a:lstStyle>
          <a:p>
            <a:pPr lvl="0"/>
            <a:r>
              <a:rPr lang="en-US" dirty="0" smtClean="0"/>
              <a:t>Enter section number</a:t>
            </a:r>
            <a:endParaRPr lang="en-AU" dirty="0"/>
          </a:p>
        </p:txBody>
      </p:sp>
      <p:sp>
        <p:nvSpPr>
          <p:cNvPr id="32" name="Rectangle 31"/>
          <p:cNvSpPr/>
          <p:nvPr userDrawn="1"/>
        </p:nvSpPr>
        <p:spPr bwMode="white">
          <a:xfrm flipH="1">
            <a:off x="-5" y="5715016"/>
            <a:ext cx="9144001" cy="114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8"/>
          <p:cNvGrpSpPr/>
          <p:nvPr userDrawn="1"/>
        </p:nvGrpSpPr>
        <p:grpSpPr>
          <a:xfrm>
            <a:off x="224627" y="5248014"/>
            <a:ext cx="1989919" cy="1359427"/>
            <a:chOff x="224627" y="5248014"/>
            <a:chExt cx="1989919" cy="1359427"/>
          </a:xfrm>
        </p:grpSpPr>
        <p:sp>
          <p:nvSpPr>
            <p:cNvPr id="33" name="Rectangle 32"/>
            <p:cNvSpPr/>
            <p:nvPr userDrawn="1"/>
          </p:nvSpPr>
          <p:spPr bwMode="ltGray">
            <a:xfrm>
              <a:off x="855117" y="5248014"/>
              <a:ext cx="1359429" cy="13594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p:cNvGrpSpPr/>
            <p:nvPr userDrawn="1"/>
          </p:nvGrpSpPr>
          <p:grpSpPr>
            <a:xfrm>
              <a:off x="224627" y="5966641"/>
              <a:ext cx="1267200" cy="640800"/>
              <a:chOff x="261938" y="5715016"/>
              <a:chExt cx="1612106" cy="789289"/>
            </a:xfrm>
          </p:grpSpPr>
          <p:sp>
            <p:nvSpPr>
              <p:cNvPr id="16" name="Rectangle 15"/>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USY_MB1_rgb_Reversed_Standard_Logo.png"/>
              <p:cNvPicPr>
                <a:picLocks noChangeAspect="1"/>
              </p:cNvPicPr>
              <p:nvPr userDrawn="1"/>
            </p:nvPicPr>
            <p:blipFill>
              <a:blip r:embed="rId2" cstate="print"/>
              <a:stretch>
                <a:fillRect/>
              </a:stretch>
            </p:blipFill>
            <p:spPr>
              <a:xfrm>
                <a:off x="433773" y="5890063"/>
                <a:ext cx="1268436" cy="439194"/>
              </a:xfrm>
              <a:prstGeom prst="rect">
                <a:avLst/>
              </a:prstGeom>
            </p:spPr>
          </p:pic>
        </p:grpSp>
      </p:gr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UE DIVIDER Slide">
    <p:spTree>
      <p:nvGrpSpPr>
        <p:cNvPr id="1" name=""/>
        <p:cNvGrpSpPr/>
        <p:nvPr/>
      </p:nvGrpSpPr>
      <p:grpSpPr>
        <a:xfrm>
          <a:off x="0" y="0"/>
          <a:ext cx="0" cy="0"/>
          <a:chOff x="0" y="0"/>
          <a:chExt cx="0" cy="0"/>
        </a:xfrm>
      </p:grpSpPr>
      <p:sp>
        <p:nvSpPr>
          <p:cNvPr id="8" name="Rectangle 7"/>
          <p:cNvSpPr/>
          <p:nvPr userDrawn="1"/>
        </p:nvSpPr>
        <p:spPr bwMode="ltGray">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le 1"/>
          <p:cNvSpPr>
            <a:spLocks noGrp="1"/>
          </p:cNvSpPr>
          <p:nvPr userDrawn="1">
            <p:ph type="ctrTitle" hasCustomPrompt="1"/>
          </p:nvPr>
        </p:nvSpPr>
        <p:spPr bwMode="black">
          <a:xfrm>
            <a:off x="285720" y="1777496"/>
            <a:ext cx="7599393" cy="1080000"/>
          </a:xfrm>
        </p:spPr>
        <p:txBody>
          <a:bodyPr anchor="ctr">
            <a:normAutofit/>
          </a:bodyPr>
          <a:lstStyle>
            <a:lvl1pPr algn="l">
              <a:defRPr sz="2800" b="0" baseline="0">
                <a:solidFill>
                  <a:schemeClr val="tx1"/>
                </a:solidFill>
                <a:latin typeface="+mj-lt"/>
              </a:defRPr>
            </a:lvl1pPr>
          </a:lstStyle>
          <a:p>
            <a:r>
              <a:rPr lang="en-US" dirty="0" smtClean="0"/>
              <a:t>SECTION DIVIDER  [1 line only]</a:t>
            </a:r>
            <a:endParaRPr lang="en-AU" dirty="0"/>
          </a:p>
        </p:txBody>
      </p:sp>
      <p:sp>
        <p:nvSpPr>
          <p:cNvPr id="13" name="Text Placeholder 12"/>
          <p:cNvSpPr>
            <a:spLocks noGrp="1"/>
          </p:cNvSpPr>
          <p:nvPr userDrawn="1">
            <p:ph type="body" sz="quarter" idx="11" hasCustomPrompt="1"/>
          </p:nvPr>
        </p:nvSpPr>
        <p:spPr bwMode="black">
          <a:xfrm>
            <a:off x="7893038" y="1777495"/>
            <a:ext cx="1143012" cy="1080000"/>
          </a:xfrm>
        </p:spPr>
        <p:txBody>
          <a:bodyPr anchor="ctr"/>
          <a:lstStyle>
            <a:lvl1pPr algn="r">
              <a:buNone/>
              <a:defRPr sz="4000" b="1">
                <a:solidFill>
                  <a:schemeClr val="tx1"/>
                </a:solidFill>
                <a:latin typeface="+mj-lt"/>
              </a:defRPr>
            </a:lvl1pPr>
          </a:lstStyle>
          <a:p>
            <a:pPr lvl="0"/>
            <a:r>
              <a:rPr lang="en-US" dirty="0" smtClean="0"/>
              <a:t>#</a:t>
            </a:r>
            <a:endParaRPr lang="en-AU" dirty="0"/>
          </a:p>
        </p:txBody>
      </p:sp>
      <p:sp>
        <p:nvSpPr>
          <p:cNvPr id="12" name="Rectangle 11"/>
          <p:cNvSpPr/>
          <p:nvPr userDrawn="1"/>
        </p:nvSpPr>
        <p:spPr bwMode="white">
          <a:xfrm flipH="1">
            <a:off x="-5" y="5715016"/>
            <a:ext cx="9144001" cy="114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16"/>
          <p:cNvSpPr>
            <a:spLocks noGrp="1"/>
          </p:cNvSpPr>
          <p:nvPr userDrawn="1">
            <p:ph type="body" sz="quarter" idx="13" hasCustomPrompt="1"/>
          </p:nvPr>
        </p:nvSpPr>
        <p:spPr bwMode="hidden">
          <a:xfrm>
            <a:off x="7893038" y="2857496"/>
            <a:ext cx="1144800" cy="142875"/>
          </a:xfrm>
        </p:spPr>
        <p:txBody>
          <a:bodyPr>
            <a:noAutofit/>
          </a:bodyPr>
          <a:lstStyle>
            <a:lvl1pPr algn="ctr">
              <a:buNone/>
              <a:defRPr sz="700" baseline="0">
                <a:solidFill>
                  <a:schemeClr val="tx1"/>
                </a:solidFill>
              </a:defRPr>
            </a:lvl1pPr>
          </a:lstStyle>
          <a:p>
            <a:pPr lvl="0"/>
            <a:r>
              <a:rPr lang="en-US" dirty="0" smtClean="0"/>
              <a:t>Enter section number</a:t>
            </a:r>
            <a:endParaRPr lang="en-AU" dirty="0"/>
          </a:p>
        </p:txBody>
      </p:sp>
      <p:grpSp>
        <p:nvGrpSpPr>
          <p:cNvPr id="15" name="Group 14"/>
          <p:cNvGrpSpPr/>
          <p:nvPr userDrawn="1"/>
        </p:nvGrpSpPr>
        <p:grpSpPr>
          <a:xfrm>
            <a:off x="224627" y="5248014"/>
            <a:ext cx="1989919" cy="1359427"/>
            <a:chOff x="224627" y="5248014"/>
            <a:chExt cx="1989919" cy="1359427"/>
          </a:xfrm>
        </p:grpSpPr>
        <p:sp>
          <p:nvSpPr>
            <p:cNvPr id="18" name="Rectangle 17"/>
            <p:cNvSpPr/>
            <p:nvPr userDrawn="1"/>
          </p:nvSpPr>
          <p:spPr bwMode="ltGray">
            <a:xfrm>
              <a:off x="855117" y="5248014"/>
              <a:ext cx="1359429" cy="13594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4"/>
            <p:cNvGrpSpPr/>
            <p:nvPr userDrawn="1"/>
          </p:nvGrpSpPr>
          <p:grpSpPr>
            <a:xfrm>
              <a:off x="224627" y="5966641"/>
              <a:ext cx="1267200" cy="640800"/>
              <a:chOff x="261938" y="5715016"/>
              <a:chExt cx="1612106" cy="789289"/>
            </a:xfrm>
          </p:grpSpPr>
          <p:sp>
            <p:nvSpPr>
              <p:cNvPr id="20" name="Rectangle 19"/>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descr="USY_MB1_rgb_Reversed_Standard_Logo.png"/>
              <p:cNvPicPr>
                <a:picLocks noChangeAspect="1"/>
              </p:cNvPicPr>
              <p:nvPr userDrawn="1"/>
            </p:nvPicPr>
            <p:blipFill>
              <a:blip r:embed="rId2" cstate="print"/>
              <a:stretch>
                <a:fillRect/>
              </a:stretch>
            </p:blipFill>
            <p:spPr>
              <a:xfrm>
                <a:off x="433773" y="5890063"/>
                <a:ext cx="1268436" cy="439194"/>
              </a:xfrm>
              <a:prstGeom prst="rect">
                <a:avLst/>
              </a:prstGeom>
            </p:spPr>
          </p:pic>
        </p:grpSp>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
        <p:nvSpPr>
          <p:cNvPr id="3" name="Content Placeholder 2"/>
          <p:cNvSpPr>
            <a:spLocks noGrp="1"/>
          </p:cNvSpPr>
          <p:nvPr>
            <p:ph idx="1"/>
          </p:nvPr>
        </p:nvSpPr>
        <p:spPr>
          <a:xfrm>
            <a:off x="250824" y="1773238"/>
            <a:ext cx="8662989" cy="4679949"/>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vl6pPr marL="1074738" indent="-174625">
              <a:buClr>
                <a:schemeClr val="accent1"/>
              </a:buClr>
              <a:defRPr sz="1600" baseline="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9" name="Text Placeholder 8"/>
          <p:cNvSpPr>
            <a:spLocks noGrp="1"/>
          </p:cNvSpPr>
          <p:nvPr>
            <p:ph type="body" sz="quarter" idx="13" hasCustomPrompt="1"/>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dirty="0" smtClean="0"/>
              <a:t>SUB HEADING [1 line only]</a:t>
            </a:r>
            <a:endParaRPr lang="en-A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
        <p:nvSpPr>
          <p:cNvPr id="3" name="Content Placeholder 2"/>
          <p:cNvSpPr>
            <a:spLocks noGrp="1"/>
          </p:cNvSpPr>
          <p:nvPr>
            <p:ph idx="1"/>
          </p:nvPr>
        </p:nvSpPr>
        <p:spPr>
          <a:xfrm>
            <a:off x="4643438" y="1783634"/>
            <a:ext cx="4270375" cy="4502885"/>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vl6pP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p>
        </p:txBody>
      </p:sp>
      <p:sp>
        <p:nvSpPr>
          <p:cNvPr id="8" name="Picture Placeholder 7"/>
          <p:cNvSpPr>
            <a:spLocks noGrp="1"/>
          </p:cNvSpPr>
          <p:nvPr>
            <p:ph type="pic" sz="quarter" idx="14" hasCustomPrompt="1"/>
          </p:nvPr>
        </p:nvSpPr>
        <p:spPr>
          <a:xfrm>
            <a:off x="250825" y="1773238"/>
            <a:ext cx="4321175" cy="3941761"/>
          </a:xfrm>
        </p:spPr>
        <p:txBody>
          <a:bodyPr anchor="t"/>
          <a:lstStyle>
            <a:lvl1pPr algn="ctr">
              <a:buNone/>
              <a:defRPr baseline="0"/>
            </a:lvl1pPr>
          </a:lstStyle>
          <a:p>
            <a:r>
              <a:rPr lang="en-AU" dirty="0" smtClean="0"/>
              <a:t>PLACE IMAGE HERE</a:t>
            </a:r>
          </a:p>
          <a:p>
            <a:endParaRPr lang="en-AU" dirty="0" smtClean="0"/>
          </a:p>
          <a:p>
            <a:endParaRPr lang="en-AU" dirty="0"/>
          </a:p>
        </p:txBody>
      </p:sp>
      <p:sp>
        <p:nvSpPr>
          <p:cNvPr id="10" name="Text Placeholder 8"/>
          <p:cNvSpPr>
            <a:spLocks noGrp="1"/>
          </p:cNvSpPr>
          <p:nvPr>
            <p:ph type="body" sz="quarter" idx="15" hasCustomPrompt="1"/>
          </p:nvPr>
        </p:nvSpPr>
        <p:spPr>
          <a:xfrm>
            <a:off x="250825" y="5715000"/>
            <a:ext cx="4392613" cy="593725"/>
          </a:xfrm>
        </p:spPr>
        <p:txBody>
          <a:bodyPr anchor="t">
            <a:normAutofit/>
          </a:bodyPr>
          <a:lstStyle>
            <a:lvl1pPr>
              <a:buNone/>
              <a:defRPr sz="1400" b="0" baseline="0">
                <a:solidFill>
                  <a:schemeClr val="tx1"/>
                </a:solidFill>
              </a:defRPr>
            </a:lvl1pPr>
          </a:lstStyle>
          <a:p>
            <a:pPr lvl="0"/>
            <a:r>
              <a:rPr lang="en-US" dirty="0" smtClean="0"/>
              <a:t>Caption copy goes here</a:t>
            </a:r>
            <a:endParaRPr lang="en-AU" dirty="0"/>
          </a:p>
        </p:txBody>
      </p:sp>
      <p:sp>
        <p:nvSpPr>
          <p:cNvPr id="11" name="Text Placeholder 8"/>
          <p:cNvSpPr>
            <a:spLocks noGrp="1"/>
          </p:cNvSpPr>
          <p:nvPr>
            <p:ph type="body" sz="quarter" idx="13" hasCustomPrompt="1"/>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dirty="0" smtClean="0"/>
              <a:t>SUB HEADING [1 line only]</a:t>
            </a:r>
            <a:endParaRPr lang="en-AU"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bwMode="invGray">
          <a:xfrm flipH="1">
            <a:off x="928662" y="260351"/>
            <a:ext cx="8001056" cy="954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p:cNvSpPr>
            <a:spLocks noGrp="1"/>
          </p:cNvSpPr>
          <p:nvPr>
            <p:ph type="title"/>
          </p:nvPr>
        </p:nvSpPr>
        <p:spPr>
          <a:xfrm>
            <a:off x="1857356" y="428604"/>
            <a:ext cx="7056457" cy="633417"/>
          </a:xfrm>
          <a:prstGeom prst="rect">
            <a:avLst/>
          </a:prstGeom>
        </p:spPr>
        <p:txBody>
          <a:bodyPr vert="horz" lIns="91440" tIns="45720" rIns="91440" bIns="45720" rtlCol="0" anchor="b" anchorCtr="0">
            <a:normAutofit/>
          </a:bodyPr>
          <a:lstStyle/>
          <a:p>
            <a:r>
              <a:rPr lang="en-US" dirty="0" smtClean="0"/>
              <a:t>SLIDE TITLE, FONT IN ARIAL 24PT  [1 line only]</a:t>
            </a:r>
            <a:endParaRPr lang="en-AU" dirty="0"/>
          </a:p>
        </p:txBody>
      </p:sp>
      <p:sp>
        <p:nvSpPr>
          <p:cNvPr id="3" name="Text Placeholder 2"/>
          <p:cNvSpPr>
            <a:spLocks noGrp="1"/>
          </p:cNvSpPr>
          <p:nvPr>
            <p:ph type="body" idx="1"/>
          </p:nvPr>
        </p:nvSpPr>
        <p:spPr>
          <a:xfrm>
            <a:off x="250824" y="1357297"/>
            <a:ext cx="8662989" cy="5095891"/>
          </a:xfrm>
          <a:prstGeom prst="rect">
            <a:avLst/>
          </a:prstGeom>
        </p:spPr>
        <p:txBody>
          <a:bodyPr vert="horz" lIns="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p>
        </p:txBody>
      </p:sp>
      <p:cxnSp>
        <p:nvCxnSpPr>
          <p:cNvPr id="24" name="Straight Connector 23"/>
          <p:cNvCxnSpPr/>
          <p:nvPr userDrawn="1"/>
        </p:nvCxnSpPr>
        <p:spPr>
          <a:xfrm>
            <a:off x="250825" y="6575651"/>
            <a:ext cx="86788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250825" y="260350"/>
            <a:ext cx="1612106" cy="789289"/>
            <a:chOff x="261938" y="5715016"/>
            <a:chExt cx="1612106" cy="789289"/>
          </a:xfrm>
        </p:grpSpPr>
        <p:sp>
          <p:nvSpPr>
            <p:cNvPr id="12" name="Rectangle 11"/>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USY_MB1_rgb_Reversed_Standard_Logo.png"/>
            <p:cNvPicPr>
              <a:picLocks noChangeAspect="1"/>
            </p:cNvPicPr>
            <p:nvPr userDrawn="1"/>
          </p:nvPicPr>
          <p:blipFill>
            <a:blip r:embed="rId17" cstate="print"/>
            <a:stretch>
              <a:fillRect/>
            </a:stretch>
          </p:blipFill>
          <p:spPr>
            <a:xfrm>
              <a:off x="433773" y="5890063"/>
              <a:ext cx="1268436" cy="439194"/>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62" r:id="rId4"/>
    <p:sldLayoutId id="2147483663" r:id="rId5"/>
    <p:sldLayoutId id="2147483676" r:id="rId6"/>
    <p:sldLayoutId id="2147483675" r:id="rId7"/>
    <p:sldLayoutId id="2147483650" r:id="rId8"/>
    <p:sldLayoutId id="2147483669" r:id="rId9"/>
    <p:sldLayoutId id="2147483670" r:id="rId10"/>
    <p:sldLayoutId id="2147483671" r:id="rId11"/>
    <p:sldLayoutId id="2147483672" r:id="rId12"/>
    <p:sldLayoutId id="2147483652" r:id="rId13"/>
    <p:sldLayoutId id="2147483654" r:id="rId14"/>
    <p:sldLayoutId id="2147483655" r:id="rId15"/>
  </p:sldLayoutIdLst>
  <p:timing>
    <p:tnLst>
      <p:par>
        <p:cTn id="1" dur="indefinite" restart="never" nodeType="tmRoot"/>
      </p:par>
    </p:tnLst>
  </p:timing>
  <p:hf hdr="0" ftr="0" dt="0"/>
  <p:txStyles>
    <p:titleStyle>
      <a:lvl1pPr algn="r" defTabSz="914400" rtl="0" eaLnBrk="1" latinLnBrk="0" hangingPunct="1">
        <a:lnSpc>
          <a:spcPts val="2500"/>
        </a:lnSpc>
        <a:spcBef>
          <a:spcPct val="0"/>
        </a:spcBef>
        <a:buNone/>
        <a:defRPr sz="2400" kern="1200" baseline="0">
          <a:solidFill>
            <a:schemeClr val="bg1"/>
          </a:solidFill>
          <a:latin typeface="+mj-lt"/>
          <a:ea typeface="+mj-ea"/>
          <a:cs typeface="+mj-cs"/>
        </a:defRPr>
      </a:lvl1pPr>
    </p:titleStyle>
    <p:body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19.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3.xml"/><Relationship Id="rId7"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9.xml"/><Relationship Id="rId7" Type="http://schemas.openxmlformats.org/officeDocument/2006/relationships/image" Target="../media/image50.png"/><Relationship Id="rId2" Type="http://schemas.openxmlformats.org/officeDocument/2006/relationships/slideLayout" Target="../slideLayouts/slideLayout8.xml"/><Relationship Id="rId1" Type="http://schemas.openxmlformats.org/officeDocument/2006/relationships/tags" Target="../tags/tag28.xml"/><Relationship Id="rId6" Type="http://schemas.openxmlformats.org/officeDocument/2006/relationships/image" Target="../media/image49.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hyperlink" Target="http://www.google.com.au/url?sa=i&amp;rct=j&amp;q=&amp;esrc=s&amp;source=images&amp;cd=&amp;cad=rja&amp;uact=8&amp;ved=0CAcQjRxqFQoTCN7v9tPphcYCFUMZpgodI5kA2g&amp;url=http://www.outlookseries.com/N8/Science/3840_Glaucio_Paulino_U_I_Topology_optimization_reconstructive_surgery_Glaucio_Paulino.htm&amp;ei=O4t4VZ7mAsOymAWjsoLQDQ&amp;bvm=bv.95277229,d.dGY&amp;psig=AFQjCNHEkiRUYujJDs1Y4n7hS5H79VG_mQ&amp;ust=1434005762213599" TargetMode="External"/><Relationship Id="rId9" Type="http://schemas.openxmlformats.org/officeDocument/2006/relationships/image" Target="../media/image52.gif"/></Relationships>
</file>

<file path=ppt/slides/_rels/slide3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notesSlide" Target="../notesSlides/notesSlide30.xml"/><Relationship Id="rId7" Type="http://schemas.openxmlformats.org/officeDocument/2006/relationships/image" Target="../media/image57.png"/><Relationship Id="rId2" Type="http://schemas.openxmlformats.org/officeDocument/2006/relationships/slideLayout" Target="../slideLayouts/slideLayout8.xml"/><Relationship Id="rId1" Type="http://schemas.openxmlformats.org/officeDocument/2006/relationships/tags" Target="../tags/tag29.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video" Target="../media/media1.wmv"/><Relationship Id="rId7" Type="http://schemas.openxmlformats.org/officeDocument/2006/relationships/image" Target="../media/image60.png"/><Relationship Id="rId2" Type="http://schemas.microsoft.com/office/2007/relationships/media" Target="../media/media1.wmv"/><Relationship Id="rId1" Type="http://schemas.openxmlformats.org/officeDocument/2006/relationships/tags" Target="../tags/tag31.xml"/><Relationship Id="rId6" Type="http://schemas.openxmlformats.org/officeDocument/2006/relationships/image" Target="../media/image59.png"/><Relationship Id="rId11" Type="http://schemas.openxmlformats.org/officeDocument/2006/relationships/image" Target="../media/image63.jpeg"/><Relationship Id="rId5" Type="http://schemas.openxmlformats.org/officeDocument/2006/relationships/notesSlide" Target="../notesSlides/notesSlide32.xml"/><Relationship Id="rId10" Type="http://schemas.openxmlformats.org/officeDocument/2006/relationships/hyperlink" Target="http://www.nanoscribe.de/en/applications/micro-rapid-prototyping/" TargetMode="External"/><Relationship Id="rId4" Type="http://schemas.openxmlformats.org/officeDocument/2006/relationships/slideLayout" Target="../slideLayouts/slideLayout8.xml"/><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4.png"/><Relationship Id="rId5" Type="http://schemas.openxmlformats.org/officeDocument/2006/relationships/oleObject" Target="../embeddings/oleObject1.bin"/><Relationship Id="rId4" Type="http://schemas.openxmlformats.org/officeDocument/2006/relationships/hyperlink" Target="mailto:Qing.Li@Sydney.edu.au"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23528" y="1052736"/>
            <a:ext cx="8712968" cy="1432180"/>
          </a:xfrm>
        </p:spPr>
        <p:txBody>
          <a:bodyPr>
            <a:noAutofit/>
          </a:bodyPr>
          <a:lstStyle/>
          <a:p>
            <a:pPr algn="r">
              <a:lnSpc>
                <a:spcPts val="3600"/>
              </a:lnSpc>
              <a:spcBef>
                <a:spcPts val="600"/>
              </a:spcBef>
            </a:pPr>
            <a:r>
              <a:rPr lang="en-AU" sz="2400" b="1" dirty="0" smtClean="0"/>
              <a:t> </a:t>
            </a:r>
            <a:br>
              <a:rPr lang="en-AU" sz="2400" b="1" dirty="0" smtClean="0"/>
            </a:br>
            <a:r>
              <a:rPr lang="en-US" altLang="zh-CN" sz="2400" b="1" dirty="0" smtClean="0"/>
              <a:t/>
            </a:r>
            <a:br>
              <a:rPr lang="en-US" altLang="zh-CN" sz="2400" b="1" dirty="0" smtClean="0"/>
            </a:br>
            <a:r>
              <a:rPr lang="en-AU" altLang="zh-CN" sz="2800" b="1" dirty="0"/>
              <a:t>Topology </a:t>
            </a:r>
            <a:r>
              <a:rPr lang="en-AU" altLang="zh-CN" sz="2800" b="1" dirty="0" smtClean="0"/>
              <a:t>and Shape Optimization: </a:t>
            </a:r>
            <a:br>
              <a:rPr lang="en-AU" altLang="zh-CN" sz="2800" b="1" dirty="0" smtClean="0"/>
            </a:br>
            <a:r>
              <a:rPr lang="en-AU" altLang="zh-CN" sz="2800" b="1" dirty="0" smtClean="0"/>
              <a:t>Achievements </a:t>
            </a:r>
            <a:r>
              <a:rPr lang="en-AU" altLang="zh-CN" sz="2800" b="1" dirty="0"/>
              <a:t>and </a:t>
            </a:r>
            <a:r>
              <a:rPr lang="en-AU" altLang="zh-CN" sz="2800" b="1" dirty="0" smtClean="0"/>
              <a:t>New Frontiers</a:t>
            </a:r>
            <a:r>
              <a:rPr lang="en-AU" altLang="zh-CN" sz="2400" b="1" dirty="0" smtClean="0"/>
              <a:t/>
            </a:r>
            <a:br>
              <a:rPr lang="en-AU" altLang="zh-CN" sz="2400" b="1" dirty="0" smtClean="0"/>
            </a:br>
            <a:r>
              <a:rPr lang="en-AU" sz="2400" dirty="0" smtClean="0"/>
              <a:t>State-of-the-Arts in WCSMO-11</a:t>
            </a:r>
            <a:endParaRPr lang="en-AU" sz="2400" dirty="0"/>
          </a:p>
        </p:txBody>
      </p:sp>
      <p:sp>
        <p:nvSpPr>
          <p:cNvPr id="3" name="Content Placeholder 2"/>
          <p:cNvSpPr>
            <a:spLocks noGrp="1"/>
          </p:cNvSpPr>
          <p:nvPr>
            <p:ph sz="quarter" idx="12"/>
          </p:nvPr>
        </p:nvSpPr>
        <p:spPr>
          <a:xfrm>
            <a:off x="2843808" y="2927224"/>
            <a:ext cx="6120680" cy="717800"/>
          </a:xfrm>
        </p:spPr>
        <p:txBody>
          <a:bodyPr/>
          <a:lstStyle/>
          <a:p>
            <a:r>
              <a:rPr lang="en-AU" sz="2400" dirty="0" smtClean="0"/>
              <a:t>Qing Li</a:t>
            </a:r>
            <a:r>
              <a:rPr lang="zh-CN" altLang="en-US" sz="2400" b="1" u="sng" dirty="0" smtClean="0"/>
              <a:t> </a:t>
            </a:r>
            <a:endParaRPr lang="en-AU" sz="2400" b="1" u="sng" dirty="0"/>
          </a:p>
        </p:txBody>
      </p:sp>
      <p:sp>
        <p:nvSpPr>
          <p:cNvPr id="5" name="Content Placeholder 4"/>
          <p:cNvSpPr>
            <a:spLocks noGrp="1"/>
          </p:cNvSpPr>
          <p:nvPr>
            <p:ph sz="quarter" idx="11"/>
          </p:nvPr>
        </p:nvSpPr>
        <p:spPr>
          <a:xfrm>
            <a:off x="1691680" y="3861048"/>
            <a:ext cx="7344816" cy="720080"/>
          </a:xfrm>
        </p:spPr>
        <p:txBody>
          <a:bodyPr/>
          <a:lstStyle/>
          <a:p>
            <a:pPr>
              <a:spcBef>
                <a:spcPts val="0"/>
              </a:spcBef>
              <a:spcAft>
                <a:spcPts val="0"/>
              </a:spcAft>
            </a:pPr>
            <a:r>
              <a:rPr lang="en-AU" sz="1600" b="1" baseline="30000" dirty="0" smtClean="0"/>
              <a:t> </a:t>
            </a:r>
            <a:r>
              <a:rPr lang="en-AU" sz="1600" dirty="0" smtClean="0"/>
              <a:t>School of Aerospace, Mechanical and Mechatronic Engineering,</a:t>
            </a:r>
          </a:p>
          <a:p>
            <a:pPr>
              <a:spcBef>
                <a:spcPts val="0"/>
              </a:spcBef>
              <a:spcAft>
                <a:spcPts val="0"/>
              </a:spcAft>
            </a:pPr>
            <a:r>
              <a:rPr lang="en-AU" sz="1600" dirty="0" smtClean="0"/>
              <a:t>The University of Sydney, NSW 2006, Australia</a:t>
            </a:r>
          </a:p>
        </p:txBody>
      </p:sp>
    </p:spTree>
  </p:cSld>
  <p:clrMapOvr>
    <a:masterClrMapping/>
  </p:clrMapOvr>
  <p:transition advTm="2424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Recent review of literature  </a:t>
            </a:r>
            <a:endParaRPr lang="en-AU" dirty="0"/>
          </a:p>
        </p:txBody>
      </p:sp>
      <p:pic>
        <p:nvPicPr>
          <p:cNvPr id="880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920" t="39070" r="6075" b="51422"/>
          <a:stretch/>
        </p:blipFill>
        <p:spPr bwMode="auto">
          <a:xfrm>
            <a:off x="247607" y="2780928"/>
            <a:ext cx="8628821" cy="74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039" t="69813" r="5926" b="17418"/>
          <a:stretch/>
        </p:blipFill>
        <p:spPr bwMode="auto">
          <a:xfrm>
            <a:off x="179512" y="1412776"/>
            <a:ext cx="8496945" cy="96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1545" t="73558" r="6432" b="10788"/>
          <a:stretch/>
        </p:blipFill>
        <p:spPr bwMode="auto">
          <a:xfrm>
            <a:off x="179512" y="4005064"/>
            <a:ext cx="8345851" cy="118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15939964"/>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Algorithmic distribution (as described in the papers)</a:t>
            </a:r>
            <a:endParaRPr lang="en-AU" dirty="0"/>
          </a:p>
        </p:txBody>
      </p:sp>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12776"/>
            <a:ext cx="7920880" cy="506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15939964"/>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Isogeometry based Topology and Shape Optimization </a:t>
            </a:r>
            <a:endParaRPr lang="en-AU" dirty="0"/>
          </a:p>
        </p:txBody>
      </p:sp>
      <p:pic>
        <p:nvPicPr>
          <p:cNvPr id="870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269" y="1401339"/>
            <a:ext cx="5112568" cy="306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1" y="4777988"/>
            <a:ext cx="3249525"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11182" y="5858108"/>
            <a:ext cx="2024913" cy="523220"/>
          </a:xfrm>
          <a:prstGeom prst="rect">
            <a:avLst/>
          </a:prstGeom>
          <a:noFill/>
        </p:spPr>
        <p:txBody>
          <a:bodyPr wrap="none" rtlCol="0">
            <a:spAutoFit/>
          </a:bodyPr>
          <a:lstStyle/>
          <a:p>
            <a:r>
              <a:rPr lang="en-AU" sz="1400" dirty="0" smtClean="0"/>
              <a:t>Geometric nonlinearity </a:t>
            </a:r>
          </a:p>
          <a:p>
            <a:r>
              <a:rPr lang="en-AU" sz="1400" dirty="0" smtClean="0"/>
              <a:t>(Tong and Luo #1406)</a:t>
            </a:r>
            <a:endParaRPr lang="en-AU" sz="1400" dirty="0"/>
          </a:p>
        </p:txBody>
      </p:sp>
    </p:spTree>
    <p:custDataLst>
      <p:tags r:id="rId1"/>
    </p:custDataLst>
    <p:extLst>
      <p:ext uri="{BB962C8B-B14F-4D97-AF65-F5344CB8AC3E}">
        <p14:creationId xmlns:p14="http://schemas.microsoft.com/office/powerpoint/2010/main" val="3312452805"/>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Algorithmic aspects</a:t>
            </a:r>
          </a:p>
          <a:p>
            <a:pPr>
              <a:spcBef>
                <a:spcPts val="1200"/>
              </a:spcBef>
              <a:buFont typeface="Wingdings" pitchFamily="2" charset="2"/>
              <a:buChar char="v"/>
            </a:pPr>
            <a:r>
              <a:rPr lang="en-AU" sz="2400" dirty="0"/>
              <a:t> </a:t>
            </a:r>
            <a:r>
              <a:rPr lang="en-AU" sz="2400" dirty="0" smtClean="0"/>
              <a:t>Stress criteria</a:t>
            </a:r>
          </a:p>
          <a:p>
            <a:pPr>
              <a:spcBef>
                <a:spcPts val="1200"/>
              </a:spcBef>
              <a:buFont typeface="Wingdings" pitchFamily="2" charset="2"/>
              <a:buChar char="v"/>
            </a:pPr>
            <a:r>
              <a:rPr lang="en-AU" sz="2400" dirty="0" smtClean="0">
                <a:solidFill>
                  <a:schemeClr val="bg1">
                    <a:lumMod val="65000"/>
                  </a:schemeClr>
                </a:solidFill>
              </a:rPr>
              <a:t> Thermofluids </a:t>
            </a:r>
          </a:p>
          <a:p>
            <a:pPr>
              <a:spcBef>
                <a:spcPts val="1200"/>
              </a:spcBef>
              <a:buFont typeface="Wingdings" pitchFamily="2" charset="2"/>
              <a:buChar char="v"/>
            </a:pPr>
            <a:r>
              <a:rPr lang="en-AU" sz="2400" dirty="0" smtClean="0">
                <a:solidFill>
                  <a:schemeClr val="bg1">
                    <a:lumMod val="65000"/>
                  </a:schemeClr>
                </a:solidFill>
              </a:rPr>
              <a:t> Multiscale problems</a:t>
            </a:r>
          </a:p>
          <a:p>
            <a:pPr>
              <a:spcBef>
                <a:spcPts val="1200"/>
              </a:spcBef>
              <a:buFont typeface="Wingdings" pitchFamily="2" charset="2"/>
              <a:buChar char="v"/>
            </a:pPr>
            <a:r>
              <a:rPr lang="en-AU" sz="2400" dirty="0" smtClean="0">
                <a:solidFill>
                  <a:schemeClr val="bg1">
                    <a:lumMod val="65000"/>
                  </a:schemeClr>
                </a:solidFill>
              </a:rPr>
              <a:t> Metamaterials</a:t>
            </a:r>
          </a:p>
          <a:p>
            <a:pPr>
              <a:spcBef>
                <a:spcPts val="1200"/>
              </a:spcBef>
              <a:buFont typeface="Wingdings" pitchFamily="2" charset="2"/>
              <a:buChar char="v"/>
            </a:pPr>
            <a:r>
              <a:rPr lang="en-AU" sz="2400" dirty="0" smtClean="0">
                <a:solidFill>
                  <a:schemeClr val="bg1">
                    <a:lumMod val="65000"/>
                  </a:schemeClr>
                </a:solidFill>
              </a:rPr>
              <a:t> Energy harvest (wind, solar, radiation </a:t>
            </a:r>
            <a:r>
              <a:rPr lang="en-AU" sz="2400" dirty="0" err="1" smtClean="0">
                <a:solidFill>
                  <a:schemeClr val="bg1">
                    <a:lumMod val="65000"/>
                  </a:schemeClr>
                </a:solidFill>
              </a:rPr>
              <a:t>etc</a:t>
            </a:r>
            <a:r>
              <a:rPr lang="en-AU" sz="2400" dirty="0" smtClean="0">
                <a:solidFill>
                  <a:schemeClr val="bg1">
                    <a:lumMod val="65000"/>
                  </a:schemeClr>
                </a:solidFill>
              </a:rPr>
              <a:t>)</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4015096346"/>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Topology and Shape Optimization for Stress Criteria</a:t>
            </a:r>
            <a:endParaRPr lang="en-AU"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774" y="1196752"/>
            <a:ext cx="420046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92280" y="2636912"/>
            <a:ext cx="1043876" cy="646331"/>
          </a:xfrm>
          <a:prstGeom prst="rect">
            <a:avLst/>
          </a:prstGeom>
          <a:noFill/>
        </p:spPr>
        <p:txBody>
          <a:bodyPr wrap="none" rtlCol="0">
            <a:spAutoFit/>
          </a:bodyPr>
          <a:lstStyle/>
          <a:p>
            <a:r>
              <a:rPr lang="en-AU" dirty="0" smtClean="0"/>
              <a:t>Fracture</a:t>
            </a:r>
          </a:p>
          <a:p>
            <a:r>
              <a:rPr lang="en-AU" dirty="0" smtClean="0"/>
              <a:t>Fatigue </a:t>
            </a:r>
          </a:p>
        </p:txBody>
      </p:sp>
      <p:sp>
        <p:nvSpPr>
          <p:cNvPr id="4" name="Rectangle 3"/>
          <p:cNvSpPr/>
          <p:nvPr/>
        </p:nvSpPr>
        <p:spPr>
          <a:xfrm>
            <a:off x="827584" y="3933056"/>
            <a:ext cx="7776864" cy="2339102"/>
          </a:xfrm>
          <a:prstGeom prst="rect">
            <a:avLst/>
          </a:prstGeom>
        </p:spPr>
        <p:txBody>
          <a:bodyPr wrap="square">
            <a:spAutoFit/>
          </a:bodyPr>
          <a:lstStyle/>
          <a:p>
            <a:pPr>
              <a:spcBef>
                <a:spcPts val="600"/>
              </a:spcBef>
            </a:pPr>
            <a:r>
              <a:rPr lang="en-AU" sz="1400" dirty="0" smtClean="0"/>
              <a:t>#1242 Pierre Duysinx Topology </a:t>
            </a:r>
            <a:r>
              <a:rPr lang="en-AU" sz="1400" dirty="0"/>
              <a:t>optimization of mechanical and aerospace components subject to fatigue stress </a:t>
            </a:r>
            <a:r>
              <a:rPr lang="en-AU" sz="1400" dirty="0" smtClean="0"/>
              <a:t>constraints</a:t>
            </a:r>
          </a:p>
          <a:p>
            <a:pPr>
              <a:spcBef>
                <a:spcPts val="600"/>
              </a:spcBef>
            </a:pPr>
            <a:r>
              <a:rPr lang="en-AU" sz="1400" dirty="0"/>
              <a:t>#1145 Yusuke </a:t>
            </a:r>
            <a:r>
              <a:rPr lang="en-AU" sz="1400" dirty="0" err="1"/>
              <a:t>Naritomi</a:t>
            </a:r>
            <a:r>
              <a:rPr lang="en-AU" sz="1400" dirty="0"/>
              <a:t> Shape optimization for minimizing the KS function of von Mises stress using shape derivative of domain integral type</a:t>
            </a:r>
          </a:p>
          <a:p>
            <a:pPr>
              <a:spcBef>
                <a:spcPts val="600"/>
              </a:spcBef>
            </a:pPr>
            <a:r>
              <a:rPr lang="en-AU" sz="1400" dirty="0" smtClean="0"/>
              <a:t>#1057 Kiyono, ECN </a:t>
            </a:r>
            <a:r>
              <a:rPr lang="en-AU" sz="1400" dirty="0" err="1" smtClean="0"/>
              <a:t>Silve</a:t>
            </a:r>
            <a:r>
              <a:rPr lang="en-AU" sz="1400" dirty="0" smtClean="0"/>
              <a:t> </a:t>
            </a:r>
            <a:r>
              <a:rPr lang="en-AU" sz="1400" dirty="0"/>
              <a:t>Topology optimisation for stress-based problems applied to laminated composite </a:t>
            </a:r>
            <a:r>
              <a:rPr lang="en-AU" sz="1400" dirty="0" smtClean="0"/>
              <a:t>structures</a:t>
            </a:r>
          </a:p>
          <a:p>
            <a:pPr>
              <a:spcBef>
                <a:spcPts val="600"/>
              </a:spcBef>
            </a:pPr>
            <a:r>
              <a:rPr lang="en-AU" sz="1400" dirty="0" smtClean="0"/>
              <a:t># 1288 Amir An </a:t>
            </a:r>
            <a:r>
              <a:rPr lang="en-AU" sz="1400" dirty="0"/>
              <a:t>alternative approach for satisfying stress constraints in continuum topology optimization using nonlinear material </a:t>
            </a:r>
            <a:r>
              <a:rPr lang="en-AU" sz="1400" dirty="0" smtClean="0"/>
              <a:t>modeling</a:t>
            </a:r>
          </a:p>
          <a:p>
            <a:pPr>
              <a:spcBef>
                <a:spcPts val="600"/>
              </a:spcBef>
            </a:pPr>
            <a:r>
              <a:rPr lang="en-AU" sz="1400" dirty="0"/>
              <a:t>#1274 </a:t>
            </a:r>
            <a:r>
              <a:rPr lang="en-AU" sz="1400" dirty="0" smtClean="0"/>
              <a:t>Goo Structural </a:t>
            </a:r>
            <a:r>
              <a:rPr lang="en-AU" sz="1400" dirty="0"/>
              <a:t>topology optimization with eigenvalue and stress constraints using ANSYS</a:t>
            </a:r>
          </a:p>
        </p:txBody>
      </p:sp>
    </p:spTree>
    <p:extLst>
      <p:ext uri="{BB962C8B-B14F-4D97-AF65-F5344CB8AC3E}">
        <p14:creationId xmlns:p14="http://schemas.microsoft.com/office/powerpoint/2010/main" val="2793161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Algorithmic aspects</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Stress criteria</a:t>
            </a:r>
          </a:p>
          <a:p>
            <a:pPr>
              <a:spcBef>
                <a:spcPts val="1200"/>
              </a:spcBef>
              <a:buFont typeface="Wingdings" pitchFamily="2" charset="2"/>
              <a:buChar char="v"/>
            </a:pPr>
            <a:r>
              <a:rPr lang="en-AU" sz="2400" dirty="0" smtClean="0"/>
              <a:t> Thermofluids </a:t>
            </a:r>
          </a:p>
          <a:p>
            <a:pPr>
              <a:spcBef>
                <a:spcPts val="1200"/>
              </a:spcBef>
              <a:buFont typeface="Wingdings" pitchFamily="2" charset="2"/>
              <a:buChar char="v"/>
            </a:pPr>
            <a:r>
              <a:rPr lang="en-AU" sz="2400" dirty="0" smtClean="0">
                <a:solidFill>
                  <a:schemeClr val="bg1">
                    <a:lumMod val="65000"/>
                  </a:schemeClr>
                </a:solidFill>
              </a:rPr>
              <a:t> Multiscale problems</a:t>
            </a:r>
          </a:p>
          <a:p>
            <a:pPr>
              <a:spcBef>
                <a:spcPts val="1200"/>
              </a:spcBef>
              <a:buFont typeface="Wingdings" pitchFamily="2" charset="2"/>
              <a:buChar char="v"/>
            </a:pPr>
            <a:r>
              <a:rPr lang="en-AU" sz="2400" dirty="0" smtClean="0">
                <a:solidFill>
                  <a:schemeClr val="bg1">
                    <a:lumMod val="65000"/>
                  </a:schemeClr>
                </a:solidFill>
              </a:rPr>
              <a:t> Metamaterials</a:t>
            </a:r>
          </a:p>
          <a:p>
            <a:pPr>
              <a:spcBef>
                <a:spcPts val="1200"/>
              </a:spcBef>
              <a:buFont typeface="Wingdings" pitchFamily="2" charset="2"/>
              <a:buChar char="v"/>
            </a:pPr>
            <a:r>
              <a:rPr lang="en-AU" sz="2400" dirty="0" smtClean="0">
                <a:solidFill>
                  <a:schemeClr val="bg1">
                    <a:lumMod val="65000"/>
                  </a:schemeClr>
                </a:solidFill>
              </a:rPr>
              <a:t> Energy harvest (wind, solar, radiation </a:t>
            </a:r>
            <a:r>
              <a:rPr lang="en-AU" sz="2400" dirty="0" err="1" smtClean="0">
                <a:solidFill>
                  <a:schemeClr val="bg1">
                    <a:lumMod val="65000"/>
                  </a:schemeClr>
                </a:solidFill>
              </a:rPr>
              <a:t>etc</a:t>
            </a:r>
            <a:r>
              <a:rPr lang="en-AU" sz="2400" dirty="0" smtClean="0">
                <a:solidFill>
                  <a:schemeClr val="bg1">
                    <a:lumMod val="65000"/>
                  </a:schemeClr>
                </a:solidFill>
              </a:rPr>
              <a:t>)</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2310672538"/>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Topology and shape optimization in </a:t>
            </a:r>
            <a:r>
              <a:rPr lang="en-AU" dirty="0" err="1" smtClean="0"/>
              <a:t>thermofluids</a:t>
            </a:r>
            <a:r>
              <a:rPr lang="en-AU" dirty="0" smtClean="0"/>
              <a:t> </a:t>
            </a:r>
            <a:endParaRPr lang="en-AU" dirty="0"/>
          </a:p>
        </p:txBody>
      </p:sp>
      <p:pic>
        <p:nvPicPr>
          <p:cNvPr id="901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628800"/>
            <a:ext cx="756084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15939964"/>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Topology and Shape Optimization for Thermofluids</a:t>
            </a:r>
            <a:endParaRPr lang="en-AU" dirty="0"/>
          </a:p>
        </p:txBody>
      </p:sp>
      <p:sp>
        <p:nvSpPr>
          <p:cNvPr id="3" name="TextBox 2"/>
          <p:cNvSpPr txBox="1"/>
          <p:nvPr/>
        </p:nvSpPr>
        <p:spPr>
          <a:xfrm>
            <a:off x="298721" y="1312887"/>
            <a:ext cx="8268610" cy="4924425"/>
          </a:xfrm>
          <a:prstGeom prst="rect">
            <a:avLst/>
          </a:prstGeom>
          <a:noFill/>
        </p:spPr>
        <p:txBody>
          <a:bodyPr wrap="none" rtlCol="0">
            <a:spAutoFit/>
          </a:bodyPr>
          <a:lstStyle/>
          <a:p>
            <a:pPr>
              <a:spcBef>
                <a:spcPts val="600"/>
              </a:spcBef>
            </a:pPr>
            <a:r>
              <a:rPr lang="en-AU" sz="2400" u="sng" dirty="0" smtClean="0"/>
              <a:t>Algorithms:</a:t>
            </a:r>
          </a:p>
          <a:p>
            <a:pPr marL="342900" indent="-342900">
              <a:spcBef>
                <a:spcPts val="600"/>
              </a:spcBef>
              <a:buFont typeface="Arial" panose="020B0604020202020204" pitchFamily="34" charset="0"/>
              <a:buChar char="•"/>
            </a:pPr>
            <a:r>
              <a:rPr lang="en-AU" sz="2400" dirty="0" smtClean="0"/>
              <a:t>Bidirectional evolutionary structural optimization (BESO) </a:t>
            </a:r>
          </a:p>
          <a:p>
            <a:pPr marL="342900" indent="-342900">
              <a:spcBef>
                <a:spcPts val="600"/>
              </a:spcBef>
              <a:buFont typeface="Arial" panose="020B0604020202020204" pitchFamily="34" charset="0"/>
              <a:buChar char="•"/>
            </a:pPr>
            <a:r>
              <a:rPr lang="en-AU" sz="2400" dirty="0" smtClean="0"/>
              <a:t>Level </a:t>
            </a:r>
            <a:r>
              <a:rPr lang="en-AU" sz="2400" dirty="0"/>
              <a:t>Set method + </a:t>
            </a:r>
            <a:r>
              <a:rPr lang="en-AU" sz="2400" dirty="0" smtClean="0"/>
              <a:t>Lattice </a:t>
            </a:r>
            <a:r>
              <a:rPr lang="en-AU" sz="2400" dirty="0"/>
              <a:t>Boltzmann</a:t>
            </a:r>
            <a:endParaRPr lang="en-AU" sz="2400" dirty="0" smtClean="0"/>
          </a:p>
          <a:p>
            <a:pPr marL="342900" indent="-342900">
              <a:spcBef>
                <a:spcPts val="600"/>
              </a:spcBef>
              <a:buFont typeface="Arial" panose="020B0604020202020204" pitchFamily="34" charset="0"/>
              <a:buChar char="•"/>
            </a:pPr>
            <a:r>
              <a:rPr lang="en-AU" sz="2400" dirty="0" smtClean="0"/>
              <a:t>Deformable </a:t>
            </a:r>
            <a:r>
              <a:rPr lang="en-AU" sz="2400" dirty="0" err="1"/>
              <a:t>Simplicial</a:t>
            </a:r>
            <a:r>
              <a:rPr lang="en-AU" sz="2400" dirty="0"/>
              <a:t> Complex (DSC</a:t>
            </a:r>
            <a:r>
              <a:rPr lang="en-AU" sz="2400" dirty="0" smtClean="0"/>
              <a:t>)</a:t>
            </a:r>
          </a:p>
          <a:p>
            <a:pPr marL="342900" indent="-342900">
              <a:spcBef>
                <a:spcPts val="600"/>
              </a:spcBef>
              <a:buFont typeface="Arial" panose="020B0604020202020204" pitchFamily="34" charset="0"/>
              <a:buChar char="•"/>
            </a:pPr>
            <a:r>
              <a:rPr lang="en-AU" sz="2400" dirty="0" smtClean="0"/>
              <a:t>Density based (SIMP) approaches. </a:t>
            </a:r>
          </a:p>
          <a:p>
            <a:pPr>
              <a:spcBef>
                <a:spcPts val="600"/>
              </a:spcBef>
            </a:pPr>
            <a:endParaRPr lang="en-AU" sz="2400" dirty="0"/>
          </a:p>
          <a:p>
            <a:pPr>
              <a:spcBef>
                <a:spcPts val="600"/>
              </a:spcBef>
            </a:pPr>
            <a:r>
              <a:rPr lang="en-AU" sz="2400" u="sng" dirty="0" smtClean="0"/>
              <a:t>Problems:</a:t>
            </a:r>
          </a:p>
          <a:p>
            <a:pPr marL="342900" indent="-342900">
              <a:spcBef>
                <a:spcPts val="600"/>
              </a:spcBef>
              <a:buFont typeface="Arial" panose="020B0604020202020204" pitchFamily="34" charset="0"/>
              <a:buChar char="•"/>
            </a:pPr>
            <a:r>
              <a:rPr lang="en-AU" sz="2400" dirty="0" smtClean="0"/>
              <a:t>Stokes flow</a:t>
            </a:r>
          </a:p>
          <a:p>
            <a:pPr marL="342900" indent="-342900">
              <a:spcBef>
                <a:spcPts val="600"/>
              </a:spcBef>
              <a:buFont typeface="Arial" panose="020B0604020202020204" pitchFamily="34" charset="0"/>
              <a:buChar char="•"/>
            </a:pPr>
            <a:r>
              <a:rPr lang="en-AU" sz="2400" dirty="0" smtClean="0"/>
              <a:t>Two-phase flow</a:t>
            </a:r>
          </a:p>
          <a:p>
            <a:pPr marL="342900" indent="-342900">
              <a:spcBef>
                <a:spcPts val="600"/>
              </a:spcBef>
              <a:buFont typeface="Arial" panose="020B0604020202020204" pitchFamily="34" charset="0"/>
              <a:buChar char="•"/>
            </a:pPr>
            <a:r>
              <a:rPr lang="en-AU" sz="2400" dirty="0" smtClean="0"/>
              <a:t>Turbulent/unsteady flow</a:t>
            </a:r>
          </a:p>
          <a:p>
            <a:pPr marL="342900" indent="-342900">
              <a:spcBef>
                <a:spcPts val="600"/>
              </a:spcBef>
              <a:buFont typeface="Arial" panose="020B0604020202020204" pitchFamily="34" charset="0"/>
              <a:buChar char="•"/>
            </a:pPr>
            <a:r>
              <a:rPr lang="en-AU" sz="2400" dirty="0" smtClean="0"/>
              <a:t>Thermo-fluid flow</a:t>
            </a:r>
          </a:p>
        </p:txBody>
      </p:sp>
      <p:sp>
        <p:nvSpPr>
          <p:cNvPr id="5" name="Rectangle 4"/>
          <p:cNvSpPr/>
          <p:nvPr/>
        </p:nvSpPr>
        <p:spPr>
          <a:xfrm>
            <a:off x="4248472" y="4436819"/>
            <a:ext cx="5076056" cy="1800493"/>
          </a:xfrm>
          <a:prstGeom prst="rect">
            <a:avLst/>
          </a:prstGeom>
        </p:spPr>
        <p:txBody>
          <a:bodyPr wrap="square">
            <a:spAutoFit/>
          </a:bodyPr>
          <a:lstStyle/>
          <a:p>
            <a:pPr marL="342900" indent="-342900">
              <a:spcBef>
                <a:spcPts val="600"/>
              </a:spcBef>
              <a:buFont typeface="Arial" panose="020B0604020202020204" pitchFamily="34" charset="0"/>
              <a:buChar char="•"/>
            </a:pPr>
            <a:r>
              <a:rPr lang="en-AU" sz="2400" dirty="0" smtClean="0"/>
              <a:t>Gas storage in porous medium</a:t>
            </a:r>
          </a:p>
          <a:p>
            <a:pPr marL="342900" indent="-342900">
              <a:spcBef>
                <a:spcPts val="600"/>
              </a:spcBef>
              <a:buFont typeface="Arial" panose="020B0604020202020204" pitchFamily="34" charset="0"/>
              <a:buChar char="•"/>
            </a:pPr>
            <a:r>
              <a:rPr lang="en-AU" sz="2400" dirty="0" smtClean="0"/>
              <a:t>Heat exchange</a:t>
            </a:r>
          </a:p>
          <a:p>
            <a:pPr marL="342900" indent="-342900">
              <a:spcBef>
                <a:spcPts val="600"/>
              </a:spcBef>
              <a:buFont typeface="Arial" panose="020B0604020202020204" pitchFamily="34" charset="0"/>
              <a:buChar char="•"/>
            </a:pPr>
            <a:r>
              <a:rPr lang="en-AU" sz="2400" dirty="0" smtClean="0"/>
              <a:t>Fluid-structure interaction</a:t>
            </a:r>
          </a:p>
          <a:p>
            <a:pPr marL="342900" indent="-342900">
              <a:spcBef>
                <a:spcPts val="600"/>
              </a:spcBef>
              <a:buFont typeface="Arial" panose="020B0604020202020204" pitchFamily="34" charset="0"/>
              <a:buChar char="•"/>
            </a:pPr>
            <a:r>
              <a:rPr lang="en-AU" sz="2400" dirty="0" smtClean="0"/>
              <a:t>Reaction-diffusion</a:t>
            </a:r>
            <a:endParaRPr lang="en-AU" sz="2400" dirty="0"/>
          </a:p>
        </p:txBody>
      </p:sp>
    </p:spTree>
    <p:custDataLst>
      <p:tags r:id="rId1"/>
    </p:custDataLst>
    <p:extLst>
      <p:ext uri="{BB962C8B-B14F-4D97-AF65-F5344CB8AC3E}">
        <p14:creationId xmlns:p14="http://schemas.microsoft.com/office/powerpoint/2010/main" val="2200245394"/>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Topology optimization in </a:t>
            </a:r>
            <a:r>
              <a:rPr lang="en-AU" dirty="0" err="1" smtClean="0"/>
              <a:t>thermofluids</a:t>
            </a:r>
            <a:endParaRPr lang="en-AU" dirty="0"/>
          </a:p>
        </p:txBody>
      </p:sp>
      <p:pic>
        <p:nvPicPr>
          <p:cNvPr id="911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94" t="36704" r="36096" b="14158"/>
          <a:stretch/>
        </p:blipFill>
        <p:spPr bwMode="auto">
          <a:xfrm>
            <a:off x="179510" y="1484784"/>
            <a:ext cx="858300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5805264"/>
            <a:ext cx="7917552" cy="369332"/>
          </a:xfrm>
          <a:prstGeom prst="rect">
            <a:avLst/>
          </a:prstGeom>
          <a:noFill/>
        </p:spPr>
        <p:txBody>
          <a:bodyPr wrap="none" rtlCol="0">
            <a:spAutoFit/>
          </a:bodyPr>
          <a:lstStyle/>
          <a:p>
            <a:r>
              <a:rPr lang="en-AU" dirty="0" smtClean="0"/>
              <a:t>465 articles on thermal and fluid problem published over the last 20 years</a:t>
            </a:r>
            <a:endParaRPr lang="en-AU" dirty="0"/>
          </a:p>
        </p:txBody>
      </p:sp>
    </p:spTree>
    <p:custDataLst>
      <p:tags r:id="rId1"/>
    </p:custDataLst>
    <p:extLst>
      <p:ext uri="{BB962C8B-B14F-4D97-AF65-F5344CB8AC3E}">
        <p14:creationId xmlns:p14="http://schemas.microsoft.com/office/powerpoint/2010/main" val="2540629916"/>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Algorithmic aspects</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Stress criteria</a:t>
            </a:r>
          </a:p>
          <a:p>
            <a:pPr>
              <a:spcBef>
                <a:spcPts val="1200"/>
              </a:spcBef>
              <a:buFont typeface="Wingdings" pitchFamily="2" charset="2"/>
              <a:buChar char="v"/>
            </a:pPr>
            <a:r>
              <a:rPr lang="en-AU" sz="2400" dirty="0" smtClean="0">
                <a:solidFill>
                  <a:schemeClr val="bg1">
                    <a:lumMod val="75000"/>
                  </a:schemeClr>
                </a:solidFill>
              </a:rPr>
              <a:t> Thermofluids </a:t>
            </a:r>
          </a:p>
          <a:p>
            <a:pPr>
              <a:spcBef>
                <a:spcPts val="1200"/>
              </a:spcBef>
              <a:buFont typeface="Wingdings" pitchFamily="2" charset="2"/>
              <a:buChar char="v"/>
            </a:pPr>
            <a:r>
              <a:rPr lang="en-AU" sz="2400" dirty="0" smtClean="0"/>
              <a:t> Multiscale problems</a:t>
            </a:r>
          </a:p>
          <a:p>
            <a:pPr>
              <a:spcBef>
                <a:spcPts val="1200"/>
              </a:spcBef>
              <a:buFont typeface="Wingdings" pitchFamily="2" charset="2"/>
              <a:buChar char="v"/>
            </a:pPr>
            <a:r>
              <a:rPr lang="en-AU" sz="2400" dirty="0" smtClean="0">
                <a:solidFill>
                  <a:schemeClr val="bg1">
                    <a:lumMod val="65000"/>
                  </a:schemeClr>
                </a:solidFill>
              </a:rPr>
              <a:t> Metamaterials</a:t>
            </a:r>
          </a:p>
          <a:p>
            <a:pPr>
              <a:spcBef>
                <a:spcPts val="1200"/>
              </a:spcBef>
              <a:buFont typeface="Wingdings" pitchFamily="2" charset="2"/>
              <a:buChar char="v"/>
            </a:pPr>
            <a:r>
              <a:rPr lang="en-AU" sz="2400" dirty="0" smtClean="0">
                <a:solidFill>
                  <a:schemeClr val="bg1">
                    <a:lumMod val="65000"/>
                  </a:schemeClr>
                </a:solidFill>
              </a:rPr>
              <a:t> Energy harvest (wind, solar, radiation </a:t>
            </a:r>
            <a:r>
              <a:rPr lang="en-AU" sz="2400" dirty="0" err="1" smtClean="0">
                <a:solidFill>
                  <a:schemeClr val="bg1">
                    <a:lumMod val="65000"/>
                  </a:schemeClr>
                </a:solidFill>
              </a:rPr>
              <a:t>etc</a:t>
            </a:r>
            <a:r>
              <a:rPr lang="en-AU" sz="2400" dirty="0" smtClean="0">
                <a:solidFill>
                  <a:schemeClr val="bg1">
                    <a:lumMod val="65000"/>
                  </a:schemeClr>
                </a:solidFill>
              </a:rPr>
              <a:t>)</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469048337"/>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t> Topology and shape optimisation in recent WCSMO. </a:t>
            </a:r>
          </a:p>
          <a:p>
            <a:pPr>
              <a:spcBef>
                <a:spcPts val="1200"/>
              </a:spcBef>
              <a:buFont typeface="Wingdings" pitchFamily="2" charset="2"/>
              <a:buChar char="v"/>
            </a:pPr>
            <a:r>
              <a:rPr lang="en-AU" sz="2400" dirty="0"/>
              <a:t> </a:t>
            </a:r>
            <a:r>
              <a:rPr lang="en-AU" sz="2400" dirty="0" smtClean="0"/>
              <a:t>Algorithmic aspects</a:t>
            </a:r>
          </a:p>
          <a:p>
            <a:pPr>
              <a:spcBef>
                <a:spcPts val="1200"/>
              </a:spcBef>
              <a:buFont typeface="Wingdings" pitchFamily="2" charset="2"/>
              <a:buChar char="v"/>
            </a:pPr>
            <a:r>
              <a:rPr lang="en-AU" sz="2400" dirty="0"/>
              <a:t> </a:t>
            </a:r>
            <a:r>
              <a:rPr lang="en-AU" sz="2400" dirty="0" smtClean="0"/>
              <a:t>Stress criteria</a:t>
            </a:r>
          </a:p>
          <a:p>
            <a:pPr>
              <a:spcBef>
                <a:spcPts val="1200"/>
              </a:spcBef>
              <a:buFont typeface="Wingdings" pitchFamily="2" charset="2"/>
              <a:buChar char="v"/>
            </a:pPr>
            <a:r>
              <a:rPr lang="en-AU" sz="2400" dirty="0" smtClean="0"/>
              <a:t> Thermofluids </a:t>
            </a:r>
          </a:p>
          <a:p>
            <a:pPr>
              <a:spcBef>
                <a:spcPts val="1200"/>
              </a:spcBef>
              <a:buFont typeface="Wingdings" pitchFamily="2" charset="2"/>
              <a:buChar char="v"/>
            </a:pPr>
            <a:r>
              <a:rPr lang="en-AU" sz="2400" dirty="0" smtClean="0"/>
              <a:t> Multiscale problems</a:t>
            </a:r>
          </a:p>
          <a:p>
            <a:pPr>
              <a:spcBef>
                <a:spcPts val="1200"/>
              </a:spcBef>
              <a:buFont typeface="Wingdings" pitchFamily="2" charset="2"/>
              <a:buChar char="v"/>
            </a:pPr>
            <a:r>
              <a:rPr lang="en-AU" sz="2400" dirty="0" smtClean="0"/>
              <a:t> Metamaterials</a:t>
            </a:r>
          </a:p>
          <a:p>
            <a:pPr>
              <a:spcBef>
                <a:spcPts val="1200"/>
              </a:spcBef>
              <a:buFont typeface="Wingdings" pitchFamily="2" charset="2"/>
              <a:buChar char="v"/>
            </a:pPr>
            <a:r>
              <a:rPr lang="en-AU" sz="2400" dirty="0" smtClean="0"/>
              <a:t> Energy harvest (wind, solar, radiation </a:t>
            </a:r>
            <a:r>
              <a:rPr lang="en-AU" sz="2400" dirty="0" err="1" smtClean="0"/>
              <a:t>etc</a:t>
            </a:r>
            <a:r>
              <a:rPr lang="en-AU" sz="2400" dirty="0" smtClean="0"/>
              <a:t>)</a:t>
            </a:r>
          </a:p>
          <a:p>
            <a:pPr>
              <a:spcBef>
                <a:spcPts val="1200"/>
              </a:spcBef>
              <a:buFont typeface="Wingdings" pitchFamily="2" charset="2"/>
              <a:buChar char="v"/>
            </a:pPr>
            <a:r>
              <a:rPr lang="en-AU" sz="2400" dirty="0"/>
              <a:t> </a:t>
            </a:r>
            <a:r>
              <a:rPr lang="en-AU" sz="2400" dirty="0" smtClean="0"/>
              <a:t>Biomedical engineering</a:t>
            </a:r>
          </a:p>
          <a:p>
            <a:pPr>
              <a:spcBef>
                <a:spcPts val="1200"/>
              </a:spcBef>
              <a:buFont typeface="Wingdings" pitchFamily="2" charset="2"/>
              <a:buChar char="v"/>
            </a:pPr>
            <a:r>
              <a:rPr lang="en-AU" sz="2400" dirty="0"/>
              <a:t> </a:t>
            </a:r>
            <a:r>
              <a:rPr lang="en-AU" sz="2400" dirty="0" smtClean="0"/>
              <a:t>Additive manufacturing</a:t>
            </a:r>
          </a:p>
        </p:txBody>
      </p:sp>
    </p:spTree>
    <p:custDataLst>
      <p:tags r:id="rId1"/>
    </p:custDataLst>
    <p:extLst>
      <p:ext uri="{BB962C8B-B14F-4D97-AF65-F5344CB8AC3E}">
        <p14:creationId xmlns:p14="http://schemas.microsoft.com/office/powerpoint/2010/main" val="2477215026"/>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Topology Optimization for Multiscale Problems</a:t>
            </a:r>
            <a:endParaRPr lang="en-AU" dirty="0"/>
          </a:p>
        </p:txBody>
      </p:sp>
      <p:pic>
        <p:nvPicPr>
          <p:cNvPr id="921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556792"/>
            <a:ext cx="8136904" cy="488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40629916"/>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Examples of multiscale problems</a:t>
            </a:r>
            <a:endParaRPr lang="en-AU" dirty="0"/>
          </a:p>
        </p:txBody>
      </p:sp>
      <p:pic>
        <p:nvPicPr>
          <p:cNvPr id="942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90" t="55733" r="56207" b="13024"/>
          <a:stretch/>
        </p:blipFill>
        <p:spPr bwMode="auto">
          <a:xfrm>
            <a:off x="181899" y="1560257"/>
            <a:ext cx="2566253" cy="129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2852936"/>
            <a:ext cx="2282997" cy="523220"/>
          </a:xfrm>
          <a:prstGeom prst="rect">
            <a:avLst/>
          </a:prstGeom>
          <a:noFill/>
        </p:spPr>
        <p:txBody>
          <a:bodyPr wrap="none" rtlCol="0">
            <a:spAutoFit/>
          </a:bodyPr>
          <a:lstStyle/>
          <a:p>
            <a:r>
              <a:rPr lang="en-AU" sz="1400" dirty="0" smtClean="0"/>
              <a:t>Optimized graphene sheet</a:t>
            </a:r>
          </a:p>
          <a:p>
            <a:r>
              <a:rPr lang="en-AU" sz="1400" dirty="0" smtClean="0"/>
              <a:t>(Shi and </a:t>
            </a:r>
            <a:r>
              <a:rPr lang="en-AU" sz="1400" dirty="0" err="1" smtClean="0"/>
              <a:t>Shimoda</a:t>
            </a:r>
            <a:r>
              <a:rPr lang="en-AU" sz="1400" dirty="0" smtClean="0"/>
              <a:t> #1078)</a:t>
            </a:r>
            <a:endParaRPr lang="en-AU" sz="1400" dirty="0"/>
          </a:p>
        </p:txBody>
      </p:sp>
      <p:pic>
        <p:nvPicPr>
          <p:cNvPr id="942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0482" y="1340768"/>
            <a:ext cx="1573961" cy="156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93728" y="2852936"/>
            <a:ext cx="2002408" cy="523220"/>
          </a:xfrm>
          <a:prstGeom prst="rect">
            <a:avLst/>
          </a:prstGeom>
          <a:noFill/>
        </p:spPr>
        <p:txBody>
          <a:bodyPr wrap="none" rtlCol="0">
            <a:spAutoFit/>
          </a:bodyPr>
          <a:lstStyle/>
          <a:p>
            <a:pPr algn="ctr"/>
            <a:r>
              <a:rPr lang="en-AU" sz="1400" dirty="0" err="1" smtClean="0"/>
              <a:t>Vibro</a:t>
            </a:r>
            <a:r>
              <a:rPr lang="en-AU" sz="1400" dirty="0" smtClean="0"/>
              <a:t>-acoustic material</a:t>
            </a:r>
          </a:p>
          <a:p>
            <a:pPr algn="ctr"/>
            <a:r>
              <a:rPr lang="en-AU" sz="1400" dirty="0" smtClean="0"/>
              <a:t>(Du and Sun #1064)</a:t>
            </a:r>
            <a:endParaRPr lang="en-AU" sz="1400" dirty="0"/>
          </a:p>
        </p:txBody>
      </p:sp>
      <p:sp>
        <p:nvSpPr>
          <p:cNvPr id="6" name="TextBox 5"/>
          <p:cNvSpPr txBox="1"/>
          <p:nvPr/>
        </p:nvSpPr>
        <p:spPr>
          <a:xfrm>
            <a:off x="1331640" y="3591014"/>
            <a:ext cx="4647491" cy="2862322"/>
          </a:xfrm>
          <a:prstGeom prst="rect">
            <a:avLst/>
          </a:prstGeom>
          <a:noFill/>
        </p:spPr>
        <p:txBody>
          <a:bodyPr wrap="none" rtlCol="0">
            <a:spAutoFit/>
          </a:bodyPr>
          <a:lstStyle/>
          <a:p>
            <a:r>
              <a:rPr lang="en-AU" dirty="0" smtClean="0"/>
              <a:t>Buckling property</a:t>
            </a:r>
          </a:p>
          <a:p>
            <a:r>
              <a:rPr lang="en-AU" dirty="0" err="1"/>
              <a:t>Vibro</a:t>
            </a:r>
            <a:r>
              <a:rPr lang="en-AU" dirty="0"/>
              <a:t>-acoustic </a:t>
            </a:r>
            <a:r>
              <a:rPr lang="en-AU" dirty="0" smtClean="0"/>
              <a:t>property</a:t>
            </a:r>
          </a:p>
          <a:p>
            <a:r>
              <a:rPr lang="en-AU" dirty="0" err="1" smtClean="0"/>
              <a:t>Hyperelastic</a:t>
            </a:r>
            <a:r>
              <a:rPr lang="en-AU" dirty="0" smtClean="0"/>
              <a:t> property</a:t>
            </a:r>
          </a:p>
          <a:p>
            <a:r>
              <a:rPr lang="en-AU" dirty="0" smtClean="0"/>
              <a:t>Electro-osmosis</a:t>
            </a:r>
          </a:p>
          <a:p>
            <a:r>
              <a:rPr lang="en-AU" dirty="0" smtClean="0"/>
              <a:t>… …</a:t>
            </a:r>
          </a:p>
          <a:p>
            <a:endParaRPr lang="en-AU" dirty="0" smtClean="0"/>
          </a:p>
          <a:p>
            <a:r>
              <a:rPr lang="en-AU" dirty="0" smtClean="0"/>
              <a:t>Nano-scale structure (multi-frequency AFM)</a:t>
            </a:r>
          </a:p>
          <a:p>
            <a:r>
              <a:rPr lang="en-AU" dirty="0" smtClean="0"/>
              <a:t>Coupled cellular material and structures</a:t>
            </a:r>
          </a:p>
          <a:p>
            <a:r>
              <a:rPr lang="en-AU" dirty="0" err="1" smtClean="0"/>
              <a:t>Microfluids</a:t>
            </a:r>
            <a:endParaRPr lang="en-AU" dirty="0" smtClean="0"/>
          </a:p>
          <a:p>
            <a:r>
              <a:rPr lang="en-AU" dirty="0" smtClean="0"/>
              <a:t>… …</a:t>
            </a:r>
            <a:endParaRPr lang="en-AU" dirty="0"/>
          </a:p>
        </p:txBody>
      </p:sp>
      <p:pic>
        <p:nvPicPr>
          <p:cNvPr id="942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7848" y="1361492"/>
            <a:ext cx="1665734" cy="153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90545" y="2875293"/>
            <a:ext cx="1685911" cy="523220"/>
          </a:xfrm>
          <a:prstGeom prst="rect">
            <a:avLst/>
          </a:prstGeom>
          <a:noFill/>
        </p:spPr>
        <p:txBody>
          <a:bodyPr wrap="none" rtlCol="0">
            <a:spAutoFit/>
          </a:bodyPr>
          <a:lstStyle/>
          <a:p>
            <a:pPr algn="ctr"/>
            <a:r>
              <a:rPr lang="en-AU" sz="1400" dirty="0" smtClean="0"/>
              <a:t>AFM cantilever</a:t>
            </a:r>
          </a:p>
          <a:p>
            <a:pPr algn="ctr"/>
            <a:r>
              <a:rPr lang="en-AU" sz="1400" dirty="0" smtClean="0"/>
              <a:t>(Wang et al #1158)</a:t>
            </a:r>
            <a:endParaRPr lang="en-AU" sz="1400" dirty="0"/>
          </a:p>
        </p:txBody>
      </p:sp>
      <p:pic>
        <p:nvPicPr>
          <p:cNvPr id="9421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6342" y="2633447"/>
            <a:ext cx="1308745" cy="26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7810714" y="1988840"/>
            <a:ext cx="103238" cy="77517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00245394"/>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Publications in multiscale problems</a:t>
            </a:r>
            <a:endParaRPr lang="en-AU" dirty="0"/>
          </a:p>
        </p:txBody>
      </p:sp>
      <p:pic>
        <p:nvPicPr>
          <p:cNvPr id="931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53" t="23721" r="36425" b="26201"/>
          <a:stretch/>
        </p:blipFill>
        <p:spPr bwMode="auto">
          <a:xfrm>
            <a:off x="372140" y="1340768"/>
            <a:ext cx="850942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6176" y="5322121"/>
            <a:ext cx="7404591" cy="369332"/>
          </a:xfrm>
          <a:prstGeom prst="rect">
            <a:avLst/>
          </a:prstGeom>
          <a:noFill/>
        </p:spPr>
        <p:txBody>
          <a:bodyPr wrap="none" rtlCol="0">
            <a:spAutoFit/>
          </a:bodyPr>
          <a:lstStyle/>
          <a:p>
            <a:r>
              <a:rPr lang="en-AU" dirty="0" smtClean="0"/>
              <a:t>385 articles on “multiscale problem” published over the last 20 years</a:t>
            </a:r>
            <a:endParaRPr lang="en-AU" dirty="0"/>
          </a:p>
        </p:txBody>
      </p:sp>
    </p:spTree>
    <p:custDataLst>
      <p:tags r:id="rId1"/>
    </p:custDataLst>
    <p:extLst>
      <p:ext uri="{BB962C8B-B14F-4D97-AF65-F5344CB8AC3E}">
        <p14:creationId xmlns:p14="http://schemas.microsoft.com/office/powerpoint/2010/main" val="2200245394"/>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Periodic microstructural composites</a:t>
            </a:r>
            <a:endParaRPr lang="en-AU" dirty="0"/>
          </a:p>
        </p:txBody>
      </p:sp>
      <p:pic>
        <p:nvPicPr>
          <p:cNvPr id="952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73" y="1196752"/>
            <a:ext cx="5040560" cy="168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12" y="3140968"/>
            <a:ext cx="3192990" cy="3247043"/>
          </a:xfrm>
          <a:prstGeom prst="rect">
            <a:avLst/>
          </a:prstGeom>
        </p:spPr>
        <p:txBody>
          <a:bodyPr wrap="none">
            <a:spAutoFit/>
          </a:bodyPr>
          <a:lstStyle/>
          <a:p>
            <a:pPr marL="285750" indent="-285750">
              <a:spcBef>
                <a:spcPts val="600"/>
              </a:spcBef>
              <a:buFont typeface="Arial" panose="020B0604020202020204" pitchFamily="34" charset="0"/>
              <a:buChar char="•"/>
            </a:pPr>
            <a:r>
              <a:rPr lang="en-AU" sz="1600" dirty="0" smtClean="0"/>
              <a:t>Physical properties:</a:t>
            </a:r>
          </a:p>
          <a:p>
            <a:pPr marL="285750" indent="-285750">
              <a:spcBef>
                <a:spcPts val="600"/>
              </a:spcBef>
              <a:buFont typeface="Arial" panose="020B0604020202020204" pitchFamily="34" charset="0"/>
              <a:buChar char="•"/>
            </a:pPr>
            <a:r>
              <a:rPr lang="en-AU" sz="1600" dirty="0" smtClean="0"/>
              <a:t>Stiffness/compliance</a:t>
            </a:r>
          </a:p>
          <a:p>
            <a:pPr marL="285750" indent="-285750">
              <a:spcBef>
                <a:spcPts val="600"/>
              </a:spcBef>
              <a:buFont typeface="Arial" panose="020B0604020202020204" pitchFamily="34" charset="0"/>
              <a:buChar char="•"/>
            </a:pPr>
            <a:r>
              <a:rPr lang="en-AU" sz="1600" dirty="0"/>
              <a:t>Poisson’s ratio </a:t>
            </a:r>
            <a:endParaRPr lang="en-AU" sz="1600" dirty="0" smtClean="0"/>
          </a:p>
          <a:p>
            <a:pPr marL="285750" indent="-285750">
              <a:spcBef>
                <a:spcPts val="600"/>
              </a:spcBef>
              <a:buFont typeface="Arial" panose="020B0604020202020204" pitchFamily="34" charset="0"/>
              <a:buChar char="•"/>
            </a:pPr>
            <a:r>
              <a:rPr lang="en-AU" sz="1600" dirty="0" smtClean="0"/>
              <a:t>Thermal </a:t>
            </a:r>
            <a:r>
              <a:rPr lang="en-AU" sz="1600" dirty="0"/>
              <a:t>expansion coefficient</a:t>
            </a:r>
          </a:p>
          <a:p>
            <a:pPr marL="285750" indent="-285750">
              <a:spcBef>
                <a:spcPts val="600"/>
              </a:spcBef>
              <a:buFont typeface="Arial" panose="020B0604020202020204" pitchFamily="34" charset="0"/>
              <a:buChar char="•"/>
            </a:pPr>
            <a:r>
              <a:rPr lang="en-AU" sz="1600" dirty="0" smtClean="0"/>
              <a:t>Conductivity</a:t>
            </a:r>
          </a:p>
          <a:p>
            <a:pPr marL="285750" indent="-285750">
              <a:spcBef>
                <a:spcPts val="600"/>
              </a:spcBef>
              <a:buFont typeface="Arial" panose="020B0604020202020204" pitchFamily="34" charset="0"/>
              <a:buChar char="•"/>
            </a:pPr>
            <a:r>
              <a:rPr lang="en-AU" sz="1600" dirty="0" smtClean="0"/>
              <a:t>Permeability </a:t>
            </a:r>
            <a:r>
              <a:rPr lang="en-AU" sz="1600" dirty="0"/>
              <a:t>and </a:t>
            </a:r>
            <a:r>
              <a:rPr lang="en-AU" sz="1600" dirty="0" smtClean="0"/>
              <a:t>diffusivity</a:t>
            </a:r>
          </a:p>
          <a:p>
            <a:pPr marL="285750" indent="-285750">
              <a:spcBef>
                <a:spcPts val="600"/>
              </a:spcBef>
              <a:buFont typeface="Arial" panose="020B0604020202020204" pitchFamily="34" charset="0"/>
              <a:buChar char="•"/>
            </a:pPr>
            <a:r>
              <a:rPr lang="en-AU" sz="1600" dirty="0"/>
              <a:t>Functionally graded materials</a:t>
            </a:r>
            <a:endParaRPr lang="en-AU" sz="1600" dirty="0" smtClean="0"/>
          </a:p>
          <a:p>
            <a:pPr marL="285750" indent="-285750">
              <a:spcBef>
                <a:spcPts val="600"/>
              </a:spcBef>
              <a:buFont typeface="Arial" panose="020B0604020202020204" pitchFamily="34" charset="0"/>
              <a:buChar char="•"/>
            </a:pPr>
            <a:r>
              <a:rPr lang="en-AU" sz="1600" dirty="0"/>
              <a:t>Competing </a:t>
            </a:r>
            <a:r>
              <a:rPr lang="en-AU" sz="1600" dirty="0" smtClean="0"/>
              <a:t>properties</a:t>
            </a:r>
          </a:p>
          <a:p>
            <a:pPr marL="285750" indent="-285750">
              <a:spcBef>
                <a:spcPts val="600"/>
              </a:spcBef>
              <a:buFont typeface="Arial" panose="020B0604020202020204" pitchFamily="34" charset="0"/>
              <a:buChar char="•"/>
            </a:pPr>
            <a:r>
              <a:rPr lang="en-AU" sz="1600" dirty="0" err="1" smtClean="0"/>
              <a:t>Phononics</a:t>
            </a:r>
            <a:r>
              <a:rPr lang="en-AU" sz="1600" dirty="0" smtClean="0"/>
              <a:t>/photonics</a:t>
            </a:r>
          </a:p>
          <a:p>
            <a:pPr marL="285750" indent="-285750">
              <a:spcBef>
                <a:spcPts val="600"/>
              </a:spcBef>
              <a:buFont typeface="Arial" panose="020B0604020202020204" pitchFamily="34" charset="0"/>
              <a:buChar char="•"/>
            </a:pPr>
            <a:r>
              <a:rPr lang="en-AU" sz="1600" dirty="0" smtClean="0"/>
              <a:t>Metamaterials</a:t>
            </a:r>
          </a:p>
        </p:txBody>
      </p:sp>
      <p:pic>
        <p:nvPicPr>
          <p:cNvPr id="952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4077072"/>
            <a:ext cx="5112568" cy="241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5" y="1240484"/>
            <a:ext cx="3357449" cy="28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91303867"/>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Algorithmic aspects</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Stress criteria</a:t>
            </a:r>
          </a:p>
          <a:p>
            <a:pPr>
              <a:spcBef>
                <a:spcPts val="1200"/>
              </a:spcBef>
              <a:buFont typeface="Wingdings" pitchFamily="2" charset="2"/>
              <a:buChar char="v"/>
            </a:pPr>
            <a:r>
              <a:rPr lang="en-AU" sz="2400" dirty="0" smtClean="0">
                <a:solidFill>
                  <a:schemeClr val="bg1">
                    <a:lumMod val="75000"/>
                  </a:schemeClr>
                </a:solidFill>
              </a:rPr>
              <a:t> Thermofluids </a:t>
            </a:r>
          </a:p>
          <a:p>
            <a:pPr>
              <a:spcBef>
                <a:spcPts val="1200"/>
              </a:spcBef>
              <a:buFont typeface="Wingdings" pitchFamily="2" charset="2"/>
              <a:buChar char="v"/>
            </a:pPr>
            <a:r>
              <a:rPr lang="en-AU" sz="2400" dirty="0" smtClean="0">
                <a:solidFill>
                  <a:schemeClr val="bg1">
                    <a:lumMod val="75000"/>
                  </a:schemeClr>
                </a:solidFill>
              </a:rPr>
              <a:t> Multiscale problems</a:t>
            </a:r>
          </a:p>
          <a:p>
            <a:pPr>
              <a:spcBef>
                <a:spcPts val="1200"/>
              </a:spcBef>
              <a:buFont typeface="Wingdings" pitchFamily="2" charset="2"/>
              <a:buChar char="v"/>
            </a:pPr>
            <a:r>
              <a:rPr lang="en-AU" sz="2400" dirty="0" smtClean="0"/>
              <a:t> Metamaterials</a:t>
            </a:r>
          </a:p>
          <a:p>
            <a:pPr>
              <a:spcBef>
                <a:spcPts val="1200"/>
              </a:spcBef>
              <a:buFont typeface="Wingdings" pitchFamily="2" charset="2"/>
              <a:buChar char="v"/>
            </a:pPr>
            <a:r>
              <a:rPr lang="en-AU" sz="2400" dirty="0" smtClean="0">
                <a:solidFill>
                  <a:schemeClr val="bg1">
                    <a:lumMod val="65000"/>
                  </a:schemeClr>
                </a:solidFill>
              </a:rPr>
              <a:t> Energy harvest (wind, solar, radiation </a:t>
            </a:r>
            <a:r>
              <a:rPr lang="en-AU" sz="2400" dirty="0" err="1" smtClean="0">
                <a:solidFill>
                  <a:schemeClr val="bg1">
                    <a:lumMod val="65000"/>
                  </a:schemeClr>
                </a:solidFill>
              </a:rPr>
              <a:t>etc</a:t>
            </a:r>
            <a:r>
              <a:rPr lang="en-AU" sz="2400" dirty="0" smtClean="0">
                <a:solidFill>
                  <a:schemeClr val="bg1">
                    <a:lumMod val="65000"/>
                  </a:schemeClr>
                </a:solidFill>
              </a:rPr>
              <a:t>)</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2822479729"/>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Topology/shape optimization for metamaterials </a:t>
            </a:r>
            <a:endParaRPr lang="en-AU"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48" y="1268760"/>
            <a:ext cx="45720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44008" y="1340768"/>
            <a:ext cx="4320480" cy="830997"/>
          </a:xfrm>
          <a:prstGeom prst="rect">
            <a:avLst/>
          </a:prstGeom>
        </p:spPr>
        <p:txBody>
          <a:bodyPr wrap="square">
            <a:spAutoFit/>
          </a:bodyPr>
          <a:lstStyle/>
          <a:p>
            <a:r>
              <a:rPr lang="en-AU" sz="1600" b="1" dirty="0"/>
              <a:t>Metamaterials</a:t>
            </a:r>
            <a:r>
              <a:rPr lang="en-AU" sz="1600" dirty="0"/>
              <a:t> are materials engineered to have properties that have not yet been found in nature</a:t>
            </a:r>
          </a:p>
        </p:txBody>
      </p:sp>
      <p:sp>
        <p:nvSpPr>
          <p:cNvPr id="7" name="TextBox 6"/>
          <p:cNvSpPr txBox="1"/>
          <p:nvPr/>
        </p:nvSpPr>
        <p:spPr>
          <a:xfrm>
            <a:off x="4572000" y="2171765"/>
            <a:ext cx="4578497" cy="1308050"/>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AU" sz="1600" dirty="0" smtClean="0"/>
              <a:t>Electromagnetics (negative </a:t>
            </a:r>
            <a:r>
              <a:rPr lang="en-AU" sz="1600" dirty="0"/>
              <a:t>refractive </a:t>
            </a:r>
            <a:r>
              <a:rPr lang="en-AU" sz="1600" dirty="0" smtClean="0"/>
              <a:t>index)</a:t>
            </a:r>
          </a:p>
          <a:p>
            <a:pPr marL="285750" indent="-285750">
              <a:spcBef>
                <a:spcPts val="600"/>
              </a:spcBef>
              <a:buFont typeface="Arial" panose="020B0604020202020204" pitchFamily="34" charset="0"/>
              <a:buChar char="•"/>
            </a:pPr>
            <a:r>
              <a:rPr lang="en-AU" sz="1600" dirty="0" smtClean="0"/>
              <a:t>Optics (nano-photonics)</a:t>
            </a:r>
            <a:endParaRPr lang="en-AU" sz="1600" dirty="0"/>
          </a:p>
          <a:p>
            <a:pPr marL="285750" indent="-285750">
              <a:spcBef>
                <a:spcPts val="600"/>
              </a:spcBef>
              <a:buFont typeface="Arial" panose="020B0604020202020204" pitchFamily="34" charset="0"/>
              <a:buChar char="•"/>
            </a:pPr>
            <a:r>
              <a:rPr lang="en-AU" sz="1600" dirty="0" smtClean="0"/>
              <a:t>Acoustics (elastic wave)</a:t>
            </a:r>
          </a:p>
          <a:p>
            <a:pPr>
              <a:spcBef>
                <a:spcPts val="600"/>
              </a:spcBef>
            </a:pPr>
            <a:endParaRPr lang="en-AU" sz="1600" dirty="0"/>
          </a:p>
        </p:txBody>
      </p:sp>
      <p:sp>
        <p:nvSpPr>
          <p:cNvPr id="9" name="TextBox 8"/>
          <p:cNvSpPr txBox="1"/>
          <p:nvPr/>
        </p:nvSpPr>
        <p:spPr>
          <a:xfrm>
            <a:off x="395534" y="5341168"/>
            <a:ext cx="8229817" cy="1200329"/>
          </a:xfrm>
          <a:prstGeom prst="rect">
            <a:avLst/>
          </a:prstGeom>
          <a:noFill/>
        </p:spPr>
        <p:txBody>
          <a:bodyPr wrap="none" rtlCol="0">
            <a:spAutoFit/>
          </a:bodyPr>
          <a:lstStyle/>
          <a:p>
            <a:r>
              <a:rPr lang="en-AU" dirty="0" smtClean="0"/>
              <a:t>Negative Poisson’s ratio and Negative thermal expansion coefficient (elasticity)</a:t>
            </a:r>
          </a:p>
          <a:p>
            <a:r>
              <a:rPr lang="en-AU" dirty="0" smtClean="0"/>
              <a:t>Negative Young’s modulus and negative mass (acoustics)</a:t>
            </a:r>
          </a:p>
          <a:p>
            <a:r>
              <a:rPr lang="en-AU" dirty="0" smtClean="0"/>
              <a:t>Negative thermal conductivity and negative emissivity (radiation)</a:t>
            </a:r>
          </a:p>
          <a:p>
            <a:r>
              <a:rPr lang="en-AU" dirty="0" smtClean="0"/>
              <a:t> … …</a:t>
            </a:r>
            <a:endParaRPr lang="en-AU" dirty="0"/>
          </a:p>
        </p:txBody>
      </p:sp>
      <p:pic>
        <p:nvPicPr>
          <p:cNvPr id="96263" name="Picture 7" descr="Graphical abstract: Metamaterials: a new frontier of science and techn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834" y="3442876"/>
            <a:ext cx="4104654" cy="1867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16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Examples of Topology optimization for metamaterials</a:t>
            </a:r>
            <a:endParaRPr lang="en-AU"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7148" y="1489299"/>
            <a:ext cx="3627303" cy="184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1466935"/>
            <a:ext cx="35718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439593"/>
            <a:ext cx="1443896" cy="191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84208" y="3212976"/>
            <a:ext cx="3398686" cy="461665"/>
          </a:xfrm>
          <a:prstGeom prst="rect">
            <a:avLst/>
          </a:prstGeom>
          <a:noFill/>
        </p:spPr>
        <p:txBody>
          <a:bodyPr wrap="none" rtlCol="0">
            <a:spAutoFit/>
          </a:bodyPr>
          <a:lstStyle/>
          <a:p>
            <a:pPr algn="ctr"/>
            <a:r>
              <a:rPr lang="en-AU" sz="1200" dirty="0" smtClean="0"/>
              <a:t>Density based approach (SIMP + MMA) </a:t>
            </a:r>
          </a:p>
          <a:p>
            <a:pPr algn="ctr"/>
            <a:r>
              <a:rPr lang="en-AU" sz="1200" dirty="0"/>
              <a:t>(</a:t>
            </a:r>
            <a:r>
              <a:rPr lang="en-AU" sz="1200" dirty="0" smtClean="0"/>
              <a:t>Diaz and Sigmund SMO 41 (2010):163–177)</a:t>
            </a:r>
            <a:endParaRPr lang="en-AU" sz="1200" dirty="0"/>
          </a:p>
        </p:txBody>
      </p:sp>
      <p:sp>
        <p:nvSpPr>
          <p:cNvPr id="8" name="TextBox 7"/>
          <p:cNvSpPr txBox="1"/>
          <p:nvPr/>
        </p:nvSpPr>
        <p:spPr>
          <a:xfrm>
            <a:off x="5867699" y="3246486"/>
            <a:ext cx="2792752" cy="461665"/>
          </a:xfrm>
          <a:prstGeom prst="rect">
            <a:avLst/>
          </a:prstGeom>
          <a:noFill/>
        </p:spPr>
        <p:txBody>
          <a:bodyPr wrap="none" rtlCol="0">
            <a:spAutoFit/>
          </a:bodyPr>
          <a:lstStyle/>
          <a:p>
            <a:pPr algn="ctr"/>
            <a:r>
              <a:rPr lang="en-AU" sz="1200" dirty="0" smtClean="0"/>
              <a:t>Boundary based approach (Level-set) </a:t>
            </a:r>
          </a:p>
          <a:p>
            <a:pPr algn="ctr"/>
            <a:r>
              <a:rPr lang="en-AU" sz="1200" dirty="0" smtClean="0"/>
              <a:t>(Zhou et al, Optics Express 2010)</a:t>
            </a:r>
            <a:endParaRPr lang="en-AU" sz="1200" dirty="0"/>
          </a:p>
        </p:txBody>
      </p:sp>
      <p:sp>
        <p:nvSpPr>
          <p:cNvPr id="9" name="TextBox 8"/>
          <p:cNvSpPr txBox="1"/>
          <p:nvPr/>
        </p:nvSpPr>
        <p:spPr>
          <a:xfrm>
            <a:off x="3635896" y="1187460"/>
            <a:ext cx="3429144" cy="369332"/>
          </a:xfrm>
          <a:prstGeom prst="rect">
            <a:avLst/>
          </a:prstGeom>
          <a:noFill/>
        </p:spPr>
        <p:txBody>
          <a:bodyPr wrap="none" rtlCol="0">
            <a:spAutoFit/>
          </a:bodyPr>
          <a:lstStyle/>
          <a:p>
            <a:r>
              <a:rPr lang="en-AU" dirty="0"/>
              <a:t>negative </a:t>
            </a:r>
            <a:r>
              <a:rPr lang="en-AU" dirty="0" smtClean="0"/>
              <a:t>magnetic permeability </a:t>
            </a:r>
            <a:endParaRPr lang="en-AU" dirty="0"/>
          </a:p>
        </p:txBody>
      </p:sp>
      <p:pic>
        <p:nvPicPr>
          <p:cNvPr id="972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269" y="3827538"/>
            <a:ext cx="3228806" cy="2253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6628" y="4560848"/>
            <a:ext cx="792088" cy="78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16933" y="6093296"/>
            <a:ext cx="2792751" cy="461665"/>
          </a:xfrm>
          <a:prstGeom prst="rect">
            <a:avLst/>
          </a:prstGeom>
          <a:noFill/>
        </p:spPr>
        <p:txBody>
          <a:bodyPr wrap="none" rtlCol="0">
            <a:spAutoFit/>
          </a:bodyPr>
          <a:lstStyle/>
          <a:p>
            <a:pPr algn="ctr"/>
            <a:r>
              <a:rPr lang="en-AU" sz="1200" dirty="0" smtClean="0"/>
              <a:t>Boundary based approach (Level-set) </a:t>
            </a:r>
          </a:p>
          <a:p>
            <a:pPr algn="ctr"/>
            <a:r>
              <a:rPr lang="en-AU" sz="1200" dirty="0" smtClean="0"/>
              <a:t>(Lu FEAD  72 (2013):1-12)</a:t>
            </a:r>
            <a:endParaRPr lang="en-AU" sz="1200" dirty="0"/>
          </a:p>
        </p:txBody>
      </p:sp>
      <p:pic>
        <p:nvPicPr>
          <p:cNvPr id="9728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1762" y="4030928"/>
            <a:ext cx="4202689" cy="184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379649" y="5877272"/>
            <a:ext cx="2792752" cy="461665"/>
          </a:xfrm>
          <a:prstGeom prst="rect">
            <a:avLst/>
          </a:prstGeom>
          <a:noFill/>
        </p:spPr>
        <p:txBody>
          <a:bodyPr wrap="none" rtlCol="0">
            <a:spAutoFit/>
          </a:bodyPr>
          <a:lstStyle/>
          <a:p>
            <a:pPr algn="ctr"/>
            <a:r>
              <a:rPr lang="en-AU" sz="1200" dirty="0" smtClean="0"/>
              <a:t>Boundary based approach (Level-set) </a:t>
            </a:r>
          </a:p>
          <a:p>
            <a:pPr algn="ctr"/>
            <a:r>
              <a:rPr lang="en-AU" sz="1200" dirty="0" smtClean="0"/>
              <a:t>(</a:t>
            </a:r>
            <a:r>
              <a:rPr lang="en-AU" sz="1200" dirty="0"/>
              <a:t>APL </a:t>
            </a:r>
            <a:r>
              <a:rPr lang="en-AU" sz="1200" dirty="0" smtClean="0"/>
              <a:t>92, </a:t>
            </a:r>
            <a:r>
              <a:rPr lang="en-AU" sz="1200" dirty="0"/>
              <a:t>251907 (2008))</a:t>
            </a:r>
          </a:p>
        </p:txBody>
      </p:sp>
      <p:sp>
        <p:nvSpPr>
          <p:cNvPr id="11" name="TextBox 10"/>
          <p:cNvSpPr txBox="1"/>
          <p:nvPr/>
        </p:nvSpPr>
        <p:spPr>
          <a:xfrm>
            <a:off x="6156176" y="4869160"/>
            <a:ext cx="994183" cy="338554"/>
          </a:xfrm>
          <a:prstGeom prst="rect">
            <a:avLst/>
          </a:prstGeom>
          <a:noFill/>
        </p:spPr>
        <p:txBody>
          <a:bodyPr wrap="none" rtlCol="0">
            <a:spAutoFit/>
          </a:bodyPr>
          <a:lstStyle/>
          <a:p>
            <a:r>
              <a:rPr lang="en-AU" sz="1600" dirty="0" smtClean="0"/>
              <a:t>Heat flux</a:t>
            </a:r>
            <a:endParaRPr lang="en-AU" sz="1600" dirty="0"/>
          </a:p>
        </p:txBody>
      </p:sp>
    </p:spTree>
    <p:custDataLst>
      <p:tags r:id="rId1"/>
    </p:custDataLst>
    <p:extLst>
      <p:ext uri="{BB962C8B-B14F-4D97-AF65-F5344CB8AC3E}">
        <p14:creationId xmlns:p14="http://schemas.microsoft.com/office/powerpoint/2010/main" val="491303867"/>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453426"/>
            <a:ext cx="4104456" cy="268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964" y="1484784"/>
            <a:ext cx="4208132" cy="253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AU" dirty="0" smtClean="0"/>
              <a:t>Topology and Shape Optimization in Other Areas</a:t>
            </a:r>
            <a:endParaRPr lang="en-AU" dirty="0"/>
          </a:p>
        </p:txBody>
      </p:sp>
      <p:sp>
        <p:nvSpPr>
          <p:cNvPr id="4" name="Rectangle 3"/>
          <p:cNvSpPr/>
          <p:nvPr/>
        </p:nvSpPr>
        <p:spPr>
          <a:xfrm>
            <a:off x="884000" y="1221214"/>
            <a:ext cx="3531736" cy="369332"/>
          </a:xfrm>
          <a:prstGeom prst="rect">
            <a:avLst/>
          </a:prstGeom>
        </p:spPr>
        <p:txBody>
          <a:bodyPr wrap="none">
            <a:spAutoFit/>
          </a:bodyPr>
          <a:lstStyle/>
          <a:p>
            <a:r>
              <a:rPr lang="en-AU" dirty="0" smtClean="0"/>
              <a:t>Photonics/</a:t>
            </a:r>
            <a:r>
              <a:rPr lang="en-AU" dirty="0" err="1" smtClean="0"/>
              <a:t>phononics</a:t>
            </a:r>
            <a:r>
              <a:rPr lang="en-AU" dirty="0" smtClean="0"/>
              <a:t>/</a:t>
            </a:r>
            <a:r>
              <a:rPr lang="en-AU" dirty="0" err="1" smtClean="0"/>
              <a:t>plasmonics</a:t>
            </a:r>
            <a:endParaRPr lang="en-AU" dirty="0"/>
          </a:p>
        </p:txBody>
      </p:sp>
      <p:sp>
        <p:nvSpPr>
          <p:cNvPr id="6" name="Rectangle 5"/>
          <p:cNvSpPr/>
          <p:nvPr/>
        </p:nvSpPr>
        <p:spPr>
          <a:xfrm>
            <a:off x="5364088" y="1268760"/>
            <a:ext cx="2775119" cy="369332"/>
          </a:xfrm>
          <a:prstGeom prst="rect">
            <a:avLst/>
          </a:prstGeom>
        </p:spPr>
        <p:txBody>
          <a:bodyPr wrap="none">
            <a:spAutoFit/>
          </a:bodyPr>
          <a:lstStyle/>
          <a:p>
            <a:r>
              <a:rPr lang="en-AU" dirty="0" err="1"/>
              <a:t>Pizeoelectrics</a:t>
            </a:r>
            <a:r>
              <a:rPr lang="en-AU" dirty="0"/>
              <a:t>/Mechanics</a:t>
            </a:r>
          </a:p>
        </p:txBody>
      </p:sp>
      <p:pic>
        <p:nvPicPr>
          <p:cNvPr id="860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4241691"/>
            <a:ext cx="4175551" cy="2505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635896" y="4033297"/>
            <a:ext cx="1954381" cy="369332"/>
          </a:xfrm>
          <a:prstGeom prst="rect">
            <a:avLst/>
          </a:prstGeom>
        </p:spPr>
        <p:txBody>
          <a:bodyPr wrap="none">
            <a:spAutoFit/>
          </a:bodyPr>
          <a:lstStyle/>
          <a:p>
            <a:r>
              <a:rPr lang="en-AU" dirty="0" smtClean="0"/>
              <a:t>Electromagnetics</a:t>
            </a:r>
            <a:endParaRPr lang="en-AU" dirty="0"/>
          </a:p>
        </p:txBody>
      </p:sp>
    </p:spTree>
    <p:custDataLst>
      <p:tags r:id="rId1"/>
    </p:custDataLst>
    <p:extLst>
      <p:ext uri="{BB962C8B-B14F-4D97-AF65-F5344CB8AC3E}">
        <p14:creationId xmlns:p14="http://schemas.microsoft.com/office/powerpoint/2010/main" val="10503336"/>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Algorithmic aspects</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Stress criteria</a:t>
            </a:r>
          </a:p>
          <a:p>
            <a:pPr>
              <a:spcBef>
                <a:spcPts val="1200"/>
              </a:spcBef>
              <a:buFont typeface="Wingdings" pitchFamily="2" charset="2"/>
              <a:buChar char="v"/>
            </a:pPr>
            <a:r>
              <a:rPr lang="en-AU" sz="2400" dirty="0" smtClean="0">
                <a:solidFill>
                  <a:schemeClr val="bg1">
                    <a:lumMod val="75000"/>
                  </a:schemeClr>
                </a:solidFill>
              </a:rPr>
              <a:t> Thermofluids </a:t>
            </a:r>
          </a:p>
          <a:p>
            <a:pPr>
              <a:spcBef>
                <a:spcPts val="1200"/>
              </a:spcBef>
              <a:buFont typeface="Wingdings" pitchFamily="2" charset="2"/>
              <a:buChar char="v"/>
            </a:pPr>
            <a:r>
              <a:rPr lang="en-AU" sz="2400" dirty="0" smtClean="0">
                <a:solidFill>
                  <a:schemeClr val="bg1">
                    <a:lumMod val="75000"/>
                  </a:schemeClr>
                </a:solidFill>
              </a:rPr>
              <a:t> Multiscale problems</a:t>
            </a:r>
          </a:p>
          <a:p>
            <a:pPr>
              <a:spcBef>
                <a:spcPts val="1200"/>
              </a:spcBef>
              <a:buFont typeface="Wingdings" pitchFamily="2" charset="2"/>
              <a:buChar char="v"/>
            </a:pPr>
            <a:r>
              <a:rPr lang="en-AU" sz="2400" dirty="0" smtClean="0">
                <a:solidFill>
                  <a:schemeClr val="bg1">
                    <a:lumMod val="75000"/>
                  </a:schemeClr>
                </a:solidFill>
              </a:rPr>
              <a:t> Metamaterials</a:t>
            </a:r>
          </a:p>
          <a:p>
            <a:pPr>
              <a:spcBef>
                <a:spcPts val="1200"/>
              </a:spcBef>
              <a:buFont typeface="Wingdings" pitchFamily="2" charset="2"/>
              <a:buChar char="v"/>
            </a:pPr>
            <a:r>
              <a:rPr lang="en-AU" sz="2400" dirty="0" smtClean="0"/>
              <a:t> Energy harvest (wind, solar, radiation </a:t>
            </a:r>
            <a:r>
              <a:rPr lang="en-AU" sz="2400" dirty="0" err="1" smtClean="0"/>
              <a:t>etc</a:t>
            </a:r>
            <a:r>
              <a:rPr lang="en-AU" sz="2400" dirty="0" smtClean="0"/>
              <a:t>)</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1775728644"/>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Topology and Shape Optimization in Wind Energy</a:t>
            </a:r>
            <a:endParaRPr lang="en-AU" dirty="0"/>
          </a:p>
        </p:txBody>
      </p:sp>
      <p:pic>
        <p:nvPicPr>
          <p:cNvPr id="880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98" y="1196752"/>
            <a:ext cx="528058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1484784"/>
            <a:ext cx="2243070" cy="455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372200" y="6059780"/>
            <a:ext cx="2260555" cy="338554"/>
          </a:xfrm>
          <a:prstGeom prst="rect">
            <a:avLst/>
          </a:prstGeom>
        </p:spPr>
        <p:txBody>
          <a:bodyPr wrap="none">
            <a:spAutoFit/>
          </a:bodyPr>
          <a:lstStyle/>
          <a:p>
            <a:r>
              <a:rPr lang="en-AU" sz="1600" dirty="0" smtClean="0"/>
              <a:t>(Muskulus et al #1326)</a:t>
            </a:r>
          </a:p>
        </p:txBody>
      </p:sp>
      <p:pic>
        <p:nvPicPr>
          <p:cNvPr id="880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4437112"/>
            <a:ext cx="4032448" cy="1918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19674" y="6229057"/>
            <a:ext cx="2396810" cy="338554"/>
          </a:xfrm>
          <a:prstGeom prst="rect">
            <a:avLst/>
          </a:prstGeom>
        </p:spPr>
        <p:txBody>
          <a:bodyPr wrap="none">
            <a:spAutoFit/>
          </a:bodyPr>
          <a:lstStyle/>
          <a:p>
            <a:r>
              <a:rPr lang="en-AU" sz="1600" dirty="0" smtClean="0"/>
              <a:t>(</a:t>
            </a:r>
            <a:r>
              <a:rPr lang="en-AU" sz="1600" dirty="0" err="1" smtClean="0"/>
              <a:t>Kirschneck</a:t>
            </a:r>
            <a:r>
              <a:rPr lang="en-AU" sz="1600" dirty="0" smtClean="0"/>
              <a:t> et al #1287)</a:t>
            </a:r>
            <a:endParaRPr lang="en-AU" sz="1600" dirty="0"/>
          </a:p>
        </p:txBody>
      </p:sp>
    </p:spTree>
    <p:custDataLst>
      <p:tags r:id="rId1"/>
    </p:custDataLst>
    <p:extLst>
      <p:ext uri="{BB962C8B-B14F-4D97-AF65-F5344CB8AC3E}">
        <p14:creationId xmlns:p14="http://schemas.microsoft.com/office/powerpoint/2010/main" val="1881494531"/>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t> Topology and shape optimisation in recent WCSMO. </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Algorithmic aspects</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Stress criteria</a:t>
            </a:r>
          </a:p>
          <a:p>
            <a:pPr>
              <a:spcBef>
                <a:spcPts val="1200"/>
              </a:spcBef>
              <a:buFont typeface="Wingdings" pitchFamily="2" charset="2"/>
              <a:buChar char="v"/>
            </a:pPr>
            <a:r>
              <a:rPr lang="en-AU" sz="2400" dirty="0" smtClean="0">
                <a:solidFill>
                  <a:schemeClr val="bg1">
                    <a:lumMod val="65000"/>
                  </a:schemeClr>
                </a:solidFill>
              </a:rPr>
              <a:t> Thermofluids </a:t>
            </a:r>
          </a:p>
          <a:p>
            <a:pPr>
              <a:spcBef>
                <a:spcPts val="1200"/>
              </a:spcBef>
              <a:buFont typeface="Wingdings" pitchFamily="2" charset="2"/>
              <a:buChar char="v"/>
            </a:pPr>
            <a:r>
              <a:rPr lang="en-AU" sz="2400" dirty="0" smtClean="0">
                <a:solidFill>
                  <a:schemeClr val="bg1">
                    <a:lumMod val="65000"/>
                  </a:schemeClr>
                </a:solidFill>
              </a:rPr>
              <a:t> Multiscale problems</a:t>
            </a:r>
          </a:p>
          <a:p>
            <a:pPr>
              <a:spcBef>
                <a:spcPts val="1200"/>
              </a:spcBef>
              <a:buFont typeface="Wingdings" pitchFamily="2" charset="2"/>
              <a:buChar char="v"/>
            </a:pPr>
            <a:r>
              <a:rPr lang="en-AU" sz="2400" dirty="0" smtClean="0">
                <a:solidFill>
                  <a:schemeClr val="bg1">
                    <a:lumMod val="65000"/>
                  </a:schemeClr>
                </a:solidFill>
              </a:rPr>
              <a:t> Metamaterials</a:t>
            </a:r>
          </a:p>
          <a:p>
            <a:pPr>
              <a:spcBef>
                <a:spcPts val="1200"/>
              </a:spcBef>
              <a:buFont typeface="Wingdings" pitchFamily="2" charset="2"/>
              <a:buChar char="v"/>
            </a:pPr>
            <a:r>
              <a:rPr lang="en-AU" sz="2400" dirty="0" smtClean="0">
                <a:solidFill>
                  <a:schemeClr val="bg1">
                    <a:lumMod val="65000"/>
                  </a:schemeClr>
                </a:solidFill>
              </a:rPr>
              <a:t> Energy harvest (wind, solar, radiation </a:t>
            </a:r>
            <a:r>
              <a:rPr lang="en-AU" sz="2400" dirty="0" err="1" smtClean="0">
                <a:solidFill>
                  <a:schemeClr val="bg1">
                    <a:lumMod val="65000"/>
                  </a:schemeClr>
                </a:solidFill>
              </a:rPr>
              <a:t>etc</a:t>
            </a:r>
            <a:r>
              <a:rPr lang="en-AU" sz="2400" dirty="0" smtClean="0">
                <a:solidFill>
                  <a:schemeClr val="bg1">
                    <a:lumMod val="65000"/>
                  </a:schemeClr>
                </a:solidFill>
              </a:rPr>
              <a:t>)</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1747922167"/>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Topology and Shape Optimization for Energy Harvest</a:t>
            </a:r>
            <a:endParaRPr lang="en-AU"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0768"/>
            <a:ext cx="4920547"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4437112"/>
            <a:ext cx="8928992" cy="1692771"/>
          </a:xfrm>
          <a:prstGeom prst="rect">
            <a:avLst/>
          </a:prstGeom>
          <a:noFill/>
        </p:spPr>
        <p:txBody>
          <a:bodyPr wrap="square" rtlCol="0">
            <a:spAutoFit/>
          </a:bodyPr>
          <a:lstStyle/>
          <a:p>
            <a:pPr>
              <a:spcBef>
                <a:spcPts val="800"/>
              </a:spcBef>
            </a:pPr>
            <a:r>
              <a:rPr lang="en-AU" sz="1400" dirty="0" smtClean="0"/>
              <a:t>#1212 Lee, Yoon, Topology </a:t>
            </a:r>
            <a:r>
              <a:rPr lang="en-AU" sz="1400" dirty="0"/>
              <a:t>optimization of vibration energy harvesters using electromagnetic </a:t>
            </a:r>
            <a:r>
              <a:rPr lang="en-AU" sz="1400" dirty="0" smtClean="0"/>
              <a:t>induction</a:t>
            </a:r>
          </a:p>
          <a:p>
            <a:pPr>
              <a:spcBef>
                <a:spcPts val="800"/>
              </a:spcBef>
            </a:pPr>
            <a:r>
              <a:rPr lang="en-AU" sz="1400" dirty="0"/>
              <a:t>#1309 </a:t>
            </a:r>
            <a:r>
              <a:rPr lang="en-AU" sz="1400" dirty="0" smtClean="0"/>
              <a:t>Guedes et al, </a:t>
            </a:r>
            <a:r>
              <a:rPr lang="en-AU" sz="1400" dirty="0"/>
              <a:t>Piezoelectric Material Tailoring for Vibrations Energy Harvesters Power </a:t>
            </a:r>
            <a:r>
              <a:rPr lang="en-AU" sz="1400" dirty="0" smtClean="0"/>
              <a:t>Optimization</a:t>
            </a:r>
          </a:p>
          <a:p>
            <a:pPr>
              <a:spcBef>
                <a:spcPts val="800"/>
              </a:spcBef>
            </a:pPr>
            <a:r>
              <a:rPr lang="en-AU" sz="1400" dirty="0" smtClean="0"/>
              <a:t>#1290 Salas, E Silva et al, </a:t>
            </a:r>
            <a:r>
              <a:rPr lang="en-AU" sz="1400" dirty="0"/>
              <a:t>Topology Optimization Applied to the Dynamic Design of the Laminated Piezocomposites Structures (LAPS) Used for purposes of Energy </a:t>
            </a:r>
            <a:r>
              <a:rPr lang="en-AU" sz="1400" dirty="0" smtClean="0"/>
              <a:t>Harvesting</a:t>
            </a:r>
          </a:p>
          <a:p>
            <a:pPr>
              <a:spcBef>
                <a:spcPts val="800"/>
              </a:spcBef>
            </a:pPr>
            <a:r>
              <a:rPr lang="en-AU" sz="1400" dirty="0" smtClean="0"/>
              <a:t>#1269 Yoon, BD </a:t>
            </a:r>
            <a:r>
              <a:rPr lang="en-AU" sz="1400" dirty="0"/>
              <a:t>Youn et </a:t>
            </a:r>
            <a:r>
              <a:rPr lang="en-AU" sz="1400" dirty="0" smtClean="0"/>
              <a:t>al, </a:t>
            </a:r>
            <a:r>
              <a:rPr lang="en-AU" sz="1400" dirty="0"/>
              <a:t>System reliability analysis of piezoelectric energy harvester under various physical </a:t>
            </a:r>
            <a:r>
              <a:rPr lang="en-AU" sz="1400" dirty="0" smtClean="0"/>
              <a:t>uncertainties</a:t>
            </a:r>
            <a:endParaRPr lang="en-AU" sz="1400" dirty="0"/>
          </a:p>
        </p:txBody>
      </p:sp>
    </p:spTree>
    <p:extLst>
      <p:ext uri="{BB962C8B-B14F-4D97-AF65-F5344CB8AC3E}">
        <p14:creationId xmlns:p14="http://schemas.microsoft.com/office/powerpoint/2010/main" val="1846452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Algorithmic aspects</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Stress criteria</a:t>
            </a:r>
          </a:p>
          <a:p>
            <a:pPr>
              <a:spcBef>
                <a:spcPts val="1200"/>
              </a:spcBef>
              <a:buFont typeface="Wingdings" pitchFamily="2" charset="2"/>
              <a:buChar char="v"/>
            </a:pPr>
            <a:r>
              <a:rPr lang="en-AU" sz="2400" dirty="0" smtClean="0">
                <a:solidFill>
                  <a:schemeClr val="bg1">
                    <a:lumMod val="75000"/>
                  </a:schemeClr>
                </a:solidFill>
              </a:rPr>
              <a:t> Thermofluids </a:t>
            </a:r>
          </a:p>
          <a:p>
            <a:pPr>
              <a:spcBef>
                <a:spcPts val="1200"/>
              </a:spcBef>
              <a:buFont typeface="Wingdings" pitchFamily="2" charset="2"/>
              <a:buChar char="v"/>
            </a:pPr>
            <a:r>
              <a:rPr lang="en-AU" sz="2400" dirty="0" smtClean="0">
                <a:solidFill>
                  <a:schemeClr val="bg1">
                    <a:lumMod val="75000"/>
                  </a:schemeClr>
                </a:solidFill>
              </a:rPr>
              <a:t> Multiscale problems</a:t>
            </a:r>
          </a:p>
          <a:p>
            <a:pPr>
              <a:spcBef>
                <a:spcPts val="1200"/>
              </a:spcBef>
              <a:buFont typeface="Wingdings" pitchFamily="2" charset="2"/>
              <a:buChar char="v"/>
            </a:pPr>
            <a:r>
              <a:rPr lang="en-AU" sz="2400" dirty="0" smtClean="0">
                <a:solidFill>
                  <a:schemeClr val="bg1">
                    <a:lumMod val="75000"/>
                  </a:schemeClr>
                </a:solidFill>
              </a:rPr>
              <a:t> Metamaterials</a:t>
            </a:r>
          </a:p>
          <a:p>
            <a:pPr>
              <a:spcBef>
                <a:spcPts val="1200"/>
              </a:spcBef>
              <a:buFont typeface="Wingdings" pitchFamily="2" charset="2"/>
              <a:buChar char="v"/>
            </a:pPr>
            <a:r>
              <a:rPr lang="en-AU" sz="2400" dirty="0" smtClean="0">
                <a:solidFill>
                  <a:schemeClr val="bg1">
                    <a:lumMod val="75000"/>
                  </a:schemeClr>
                </a:solidFill>
              </a:rPr>
              <a:t> Energy harvest (wind, solar, radiation </a:t>
            </a:r>
            <a:r>
              <a:rPr lang="en-AU" sz="2400" dirty="0" err="1" smtClean="0">
                <a:solidFill>
                  <a:schemeClr val="bg1">
                    <a:lumMod val="75000"/>
                  </a:schemeClr>
                </a:solidFill>
              </a:rPr>
              <a:t>etc</a:t>
            </a:r>
            <a:r>
              <a:rPr lang="en-AU" sz="2400" dirty="0" smtClean="0">
                <a:solidFill>
                  <a:schemeClr val="bg1">
                    <a:lumMod val="75000"/>
                  </a:schemeClr>
                </a:solidFill>
              </a:rPr>
              <a:t>)</a:t>
            </a:r>
          </a:p>
          <a:p>
            <a:pPr>
              <a:spcBef>
                <a:spcPts val="1200"/>
              </a:spcBef>
              <a:buFont typeface="Wingdings" pitchFamily="2" charset="2"/>
              <a:buChar char="v"/>
            </a:pPr>
            <a:r>
              <a:rPr lang="en-AU" sz="2400" dirty="0"/>
              <a:t> </a:t>
            </a:r>
            <a:r>
              <a:rPr lang="en-AU" sz="2400" dirty="0" smtClean="0"/>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947368982"/>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4" cstate="print">
            <a:extLst>
              <a:ext uri="{28A0092B-C50C-407E-A947-70E740481C1C}">
                <a14:useLocalDpi xmlns:a14="http://schemas.microsoft.com/office/drawing/2010/main" val="0"/>
              </a:ext>
            </a:extLst>
          </a:blip>
          <a:srcRect b="3685"/>
          <a:stretch/>
        </p:blipFill>
        <p:spPr bwMode="auto">
          <a:xfrm>
            <a:off x="5076056" y="3284984"/>
            <a:ext cx="4105240" cy="2664296"/>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en-AU" dirty="0" smtClean="0"/>
              <a:t>Topology/shape optimization </a:t>
            </a:r>
            <a:r>
              <a:rPr lang="en-AU" smtClean="0"/>
              <a:t>for biological/biomedical </a:t>
            </a:r>
            <a:r>
              <a:rPr lang="en-AU" dirty="0" smtClean="0"/>
              <a:t>engineering </a:t>
            </a:r>
            <a:endParaRPr lang="en-AU" dirty="0"/>
          </a:p>
        </p:txBody>
      </p:sp>
      <p:pic>
        <p:nvPicPr>
          <p:cNvPr id="9830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35" y="1340767"/>
            <a:ext cx="4800536" cy="288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1" y="4365104"/>
            <a:ext cx="47434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6955" y="6066633"/>
            <a:ext cx="4113627" cy="523220"/>
          </a:xfrm>
          <a:prstGeom prst="rect">
            <a:avLst/>
          </a:prstGeom>
          <a:noFill/>
        </p:spPr>
        <p:txBody>
          <a:bodyPr wrap="none" rtlCol="0">
            <a:spAutoFit/>
          </a:bodyPr>
          <a:lstStyle/>
          <a:p>
            <a:r>
              <a:rPr lang="en-AU" sz="1400" dirty="0" smtClean="0"/>
              <a:t>Architectural </a:t>
            </a:r>
            <a:r>
              <a:rPr lang="en-AU" sz="1400" dirty="0"/>
              <a:t>structures inspired by natural </a:t>
            </a:r>
            <a:r>
              <a:rPr lang="en-AU" sz="1400" dirty="0" smtClean="0"/>
              <a:t>growth</a:t>
            </a:r>
          </a:p>
          <a:p>
            <a:pPr algn="ctr"/>
            <a:r>
              <a:rPr lang="en-AU" sz="1400" dirty="0" smtClean="0"/>
              <a:t>(</a:t>
            </a:r>
            <a:r>
              <a:rPr lang="en-AU" sz="1400" dirty="0"/>
              <a:t>Anna-Lena </a:t>
            </a:r>
            <a:r>
              <a:rPr lang="en-AU" sz="1400" dirty="0" err="1" smtClean="0"/>
              <a:t>Beger</a:t>
            </a:r>
            <a:r>
              <a:rPr lang="en-AU" sz="1400" dirty="0" smtClean="0"/>
              <a:t> #1323)</a:t>
            </a:r>
            <a:endParaRPr lang="en-AU" sz="1400" dirty="0"/>
          </a:p>
        </p:txBody>
      </p:sp>
      <p:sp>
        <p:nvSpPr>
          <p:cNvPr id="10" name="TextBox 9"/>
          <p:cNvSpPr txBox="1"/>
          <p:nvPr/>
        </p:nvSpPr>
        <p:spPr>
          <a:xfrm>
            <a:off x="5359464" y="5890504"/>
            <a:ext cx="3605024" cy="738664"/>
          </a:xfrm>
          <a:prstGeom prst="rect">
            <a:avLst/>
          </a:prstGeom>
          <a:noFill/>
        </p:spPr>
        <p:txBody>
          <a:bodyPr wrap="square" rtlCol="0">
            <a:spAutoFit/>
          </a:bodyPr>
          <a:lstStyle/>
          <a:p>
            <a:pPr algn="ctr"/>
            <a:r>
              <a:rPr lang="en-AU" sz="1400" dirty="0" smtClean="0"/>
              <a:t>XFEM based BESO </a:t>
            </a:r>
            <a:r>
              <a:rPr lang="en-AU" sz="1400" dirty="0"/>
              <a:t>design </a:t>
            </a:r>
            <a:r>
              <a:rPr lang="en-AU" sz="1400" dirty="0" smtClean="0"/>
              <a:t>for all-ceramic dental bridge (min fracture incident)</a:t>
            </a:r>
          </a:p>
          <a:p>
            <a:pPr algn="ctr"/>
            <a:r>
              <a:rPr lang="en-AU" sz="1400" dirty="0" smtClean="0"/>
              <a:t>(Zhang et al #1016)</a:t>
            </a:r>
            <a:endParaRPr lang="en-AU" sz="1400" dirty="0"/>
          </a:p>
        </p:txBody>
      </p:sp>
      <p:sp>
        <p:nvSpPr>
          <p:cNvPr id="5" name="TextBox 4"/>
          <p:cNvSpPr txBox="1"/>
          <p:nvPr/>
        </p:nvSpPr>
        <p:spPr>
          <a:xfrm>
            <a:off x="5065504" y="1340768"/>
            <a:ext cx="2879314" cy="2062103"/>
          </a:xfrm>
          <a:prstGeom prst="rect">
            <a:avLst/>
          </a:prstGeom>
          <a:noFill/>
        </p:spPr>
        <p:txBody>
          <a:bodyPr wrap="none" rtlCol="0">
            <a:spAutoFit/>
          </a:bodyPr>
          <a:lstStyle/>
          <a:p>
            <a:pPr marL="285750" indent="-285750">
              <a:buFont typeface="Arial" panose="020B0604020202020204" pitchFamily="34" charset="0"/>
              <a:buChar char="•"/>
            </a:pPr>
            <a:r>
              <a:rPr lang="en-AU" sz="1600" dirty="0" smtClean="0"/>
              <a:t>Soft tissue (viscoelasticity)</a:t>
            </a:r>
          </a:p>
          <a:p>
            <a:pPr marL="285750" indent="-285750">
              <a:buFont typeface="Arial" panose="020B0604020202020204" pitchFamily="34" charset="0"/>
              <a:buChar char="•"/>
            </a:pPr>
            <a:r>
              <a:rPr lang="en-AU" sz="1600" dirty="0" smtClean="0"/>
              <a:t>Grown plants</a:t>
            </a:r>
          </a:p>
          <a:p>
            <a:pPr marL="285750" indent="-285750">
              <a:buFont typeface="Arial" panose="020B0604020202020204" pitchFamily="34" charset="0"/>
              <a:buChar char="•"/>
            </a:pPr>
            <a:r>
              <a:rPr lang="en-AU" sz="1600" dirty="0" smtClean="0"/>
              <a:t>Bone prosthetics</a:t>
            </a:r>
          </a:p>
          <a:p>
            <a:pPr marL="285750" indent="-285750">
              <a:buFont typeface="Arial" panose="020B0604020202020204" pitchFamily="34" charset="0"/>
              <a:buChar char="•"/>
            </a:pPr>
            <a:r>
              <a:rPr lang="en-AU" sz="1600" dirty="0" smtClean="0"/>
              <a:t>Cell sorting</a:t>
            </a:r>
          </a:p>
          <a:p>
            <a:pPr marL="285750" indent="-285750">
              <a:buFont typeface="Arial" panose="020B0604020202020204" pitchFamily="34" charset="0"/>
              <a:buChar char="•"/>
            </a:pPr>
            <a:r>
              <a:rPr lang="en-AU" sz="1600" dirty="0" smtClean="0"/>
              <a:t>Coronary stent</a:t>
            </a:r>
          </a:p>
          <a:p>
            <a:pPr marL="285750" indent="-285750">
              <a:buFont typeface="Arial" panose="020B0604020202020204" pitchFamily="34" charset="0"/>
              <a:buChar char="•"/>
            </a:pPr>
            <a:r>
              <a:rPr lang="en-AU" sz="1600" dirty="0" smtClean="0"/>
              <a:t>Vasculature </a:t>
            </a:r>
          </a:p>
          <a:p>
            <a:pPr marL="285750" indent="-285750">
              <a:buFont typeface="Arial" panose="020B0604020202020204" pitchFamily="34" charset="0"/>
              <a:buChar char="•"/>
            </a:pPr>
            <a:r>
              <a:rPr lang="en-AU" sz="1600" dirty="0" smtClean="0"/>
              <a:t>Dentistry </a:t>
            </a:r>
          </a:p>
          <a:p>
            <a:pPr marL="285750" indent="-285750">
              <a:buFont typeface="Arial" panose="020B0604020202020204" pitchFamily="34" charset="0"/>
              <a:buChar char="•"/>
            </a:pPr>
            <a:r>
              <a:rPr lang="en-AU" sz="1600" dirty="0" smtClean="0"/>
              <a:t>Drug delivery</a:t>
            </a:r>
            <a:endParaRPr lang="en-AU" sz="1600" dirty="0"/>
          </a:p>
        </p:txBody>
      </p:sp>
    </p:spTree>
    <p:custDataLst>
      <p:tags r:id="rId1"/>
    </p:custDataLst>
    <p:extLst>
      <p:ext uri="{BB962C8B-B14F-4D97-AF65-F5344CB8AC3E}">
        <p14:creationId xmlns:p14="http://schemas.microsoft.com/office/powerpoint/2010/main" val="491303867"/>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Examples for Biomedical Engineering</a:t>
            </a:r>
            <a:endParaRPr lang="en-AU" dirty="0"/>
          </a:p>
        </p:txBody>
      </p:sp>
      <p:pic>
        <p:nvPicPr>
          <p:cNvPr id="84994" name="Picture 2" descr="http://www.outlookseries.com/N8/Science/3840_G1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83" y="1582148"/>
            <a:ext cx="3624337" cy="24988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87083" y="4067780"/>
            <a:ext cx="1928733" cy="369332"/>
          </a:xfrm>
          <a:prstGeom prst="rect">
            <a:avLst/>
          </a:prstGeom>
          <a:noFill/>
        </p:spPr>
        <p:txBody>
          <a:bodyPr wrap="none" rtlCol="0">
            <a:spAutoFit/>
          </a:bodyPr>
          <a:lstStyle/>
          <a:p>
            <a:r>
              <a:rPr lang="en-AU" dirty="0" smtClean="0"/>
              <a:t>From G. Pauline </a:t>
            </a:r>
            <a:endParaRPr lang="en-AU" dirty="0"/>
          </a:p>
        </p:txBody>
      </p:sp>
      <p:pic>
        <p:nvPicPr>
          <p:cNvPr id="8499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167" t="16297" r="62441" b="66362"/>
          <a:stretch/>
        </p:blipFill>
        <p:spPr bwMode="auto">
          <a:xfrm>
            <a:off x="4875195" y="5157192"/>
            <a:ext cx="3883218" cy="124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81204"/>
          <a:stretch/>
        </p:blipFill>
        <p:spPr bwMode="auto">
          <a:xfrm>
            <a:off x="4571999" y="1356472"/>
            <a:ext cx="1224137" cy="313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flipH="1">
            <a:off x="5114790" y="2230914"/>
            <a:ext cx="3287001" cy="138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Phillip\Documents\Phillip's Shared Folder\Sri-forevershort.gif"/>
          <p:cNvPicPr>
            <a:picLocks noChangeAspect="1" noChangeArrowheads="1" noCrop="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371326" y="2061722"/>
            <a:ext cx="3456385" cy="17264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75195" y="4549767"/>
            <a:ext cx="2813655" cy="369332"/>
          </a:xfrm>
          <a:prstGeom prst="rect">
            <a:avLst/>
          </a:prstGeom>
        </p:spPr>
        <p:txBody>
          <a:bodyPr wrap="none">
            <a:spAutoFit/>
          </a:bodyPr>
          <a:lstStyle/>
          <a:p>
            <a:r>
              <a:rPr lang="en-AU" dirty="0" smtClean="0"/>
              <a:t>(Tammareddi et al #1456)</a:t>
            </a:r>
            <a:endParaRPr lang="en-AU" dirty="0"/>
          </a:p>
        </p:txBody>
      </p:sp>
      <p:pic>
        <p:nvPicPr>
          <p:cNvPr id="11" name="Picture 4"/>
          <p:cNvPicPr>
            <a:picLocks noChangeAspect="1" noChangeArrowheads="1"/>
          </p:cNvPicPr>
          <p:nvPr/>
        </p:nvPicPr>
        <p:blipFill>
          <a:blip r:embed="rId10" cstate="print"/>
          <a:srcRect/>
          <a:stretch>
            <a:fillRect/>
          </a:stretch>
        </p:blipFill>
        <p:spPr bwMode="auto">
          <a:xfrm>
            <a:off x="107504" y="5145608"/>
            <a:ext cx="4577552" cy="8942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320655343"/>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Multiscale - bone remodelling for implant optimization</a:t>
            </a:r>
            <a:endParaRPr lang="en-AU" dirty="0"/>
          </a:p>
        </p:txBody>
      </p:sp>
      <p:pic>
        <p:nvPicPr>
          <p:cNvPr id="3" name="Picture 2"/>
          <p:cNvPicPr/>
          <p:nvPr/>
        </p:nvPicPr>
        <p:blipFill>
          <a:blip r:embed="rId4" cstate="print"/>
          <a:srcRect/>
          <a:stretch>
            <a:fillRect/>
          </a:stretch>
        </p:blipFill>
        <p:spPr bwMode="auto">
          <a:xfrm>
            <a:off x="0" y="1412776"/>
            <a:ext cx="6228184" cy="4752528"/>
          </a:xfrm>
          <a:prstGeom prst="rect">
            <a:avLst/>
          </a:prstGeom>
          <a:noFill/>
          <a:ln w="9525">
            <a:noFill/>
            <a:miter lim="800000"/>
            <a:headEnd/>
            <a:tailEnd/>
          </a:ln>
        </p:spPr>
      </p:pic>
      <p:pic>
        <p:nvPicPr>
          <p:cNvPr id="8" name="Picture 2" descr="C:\Users\Qing Li\Desktop\DentalMaterials\Figure 1.tif"/>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18" t="4144" r="11538" b="60711"/>
          <a:stretch/>
        </p:blipFill>
        <p:spPr bwMode="auto">
          <a:xfrm>
            <a:off x="7460464" y="2715672"/>
            <a:ext cx="1488479" cy="18438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Qing Li\Desktop\DentalMaterials\Figure 1.tif"/>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9106" t="45835" r="9055" b="858"/>
          <a:stretch/>
        </p:blipFill>
        <p:spPr bwMode="auto">
          <a:xfrm>
            <a:off x="7460464" y="4742087"/>
            <a:ext cx="1730711" cy="178325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7550667" y="3503714"/>
            <a:ext cx="1053781" cy="148193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820472" y="3503714"/>
            <a:ext cx="323527" cy="176996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t="5318" b="7523"/>
          <a:stretch>
            <a:fillRect/>
          </a:stretch>
        </p:blipFill>
        <p:spPr bwMode="auto">
          <a:xfrm rot="16200000">
            <a:off x="5210511" y="4446073"/>
            <a:ext cx="3024936" cy="8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a:off x="6738571" y="2492296"/>
            <a:ext cx="0" cy="864095"/>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7504" y="6237312"/>
            <a:ext cx="622968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07504" y="3140968"/>
            <a:ext cx="0" cy="3096345"/>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76056" y="2495104"/>
            <a:ext cx="164692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21375" y="6165304"/>
            <a:ext cx="3826689" cy="369332"/>
          </a:xfrm>
          <a:prstGeom prst="rect">
            <a:avLst/>
          </a:prstGeom>
          <a:noFill/>
        </p:spPr>
        <p:txBody>
          <a:bodyPr wrap="none" rtlCol="0">
            <a:spAutoFit/>
          </a:bodyPr>
          <a:lstStyle/>
          <a:p>
            <a:r>
              <a:rPr lang="en-AU" dirty="0">
                <a:solidFill>
                  <a:srgbClr val="0000FF"/>
                </a:solidFill>
              </a:rPr>
              <a:t>Outer loop for topology optimization</a:t>
            </a:r>
          </a:p>
        </p:txBody>
      </p:sp>
      <p:sp>
        <p:nvSpPr>
          <p:cNvPr id="37" name="TextBox 36"/>
          <p:cNvSpPr txBox="1"/>
          <p:nvPr/>
        </p:nvSpPr>
        <p:spPr>
          <a:xfrm>
            <a:off x="1552207" y="4311335"/>
            <a:ext cx="3365024" cy="369332"/>
          </a:xfrm>
          <a:prstGeom prst="rect">
            <a:avLst/>
          </a:prstGeom>
          <a:noFill/>
        </p:spPr>
        <p:txBody>
          <a:bodyPr wrap="none" rtlCol="0">
            <a:spAutoFit/>
          </a:bodyPr>
          <a:lstStyle/>
          <a:p>
            <a:r>
              <a:rPr lang="en-AU" dirty="0" smtClean="0">
                <a:solidFill>
                  <a:srgbClr val="C00000"/>
                </a:solidFill>
              </a:rPr>
              <a:t>inner </a:t>
            </a:r>
            <a:r>
              <a:rPr lang="en-AU" dirty="0">
                <a:solidFill>
                  <a:srgbClr val="C00000"/>
                </a:solidFill>
              </a:rPr>
              <a:t>loop for </a:t>
            </a:r>
            <a:r>
              <a:rPr lang="en-AU" dirty="0" smtClean="0">
                <a:solidFill>
                  <a:srgbClr val="C00000"/>
                </a:solidFill>
              </a:rPr>
              <a:t>bone remodelling</a:t>
            </a:r>
            <a:endParaRPr lang="en-AU" dirty="0">
              <a:solidFill>
                <a:srgbClr val="C00000"/>
              </a:solidFill>
            </a:endParaRPr>
          </a:p>
        </p:txBody>
      </p:sp>
      <p:pic>
        <p:nvPicPr>
          <p:cNvPr id="40" name="Picture 2"/>
          <p:cNvPicPr>
            <a:picLocks noChangeAspect="1" noChangeArrowheads="1"/>
          </p:cNvPicPr>
          <p:nvPr/>
        </p:nvPicPr>
        <p:blipFill>
          <a:blip r:embed="rId8" cstate="print"/>
          <a:srcRect/>
          <a:stretch>
            <a:fillRect/>
          </a:stretch>
        </p:blipFill>
        <p:spPr bwMode="auto">
          <a:xfrm flipH="1">
            <a:off x="6846297" y="1127278"/>
            <a:ext cx="1974175" cy="1376354"/>
          </a:xfrm>
          <a:prstGeom prst="rect">
            <a:avLst/>
          </a:prstGeom>
          <a:noFill/>
          <a:ln>
            <a:solidFill>
              <a:schemeClr val="tx1"/>
            </a:solidFill>
          </a:ln>
        </p:spPr>
      </p:pic>
      <p:sp>
        <p:nvSpPr>
          <p:cNvPr id="41" name="Rectangle 40"/>
          <p:cNvSpPr/>
          <p:nvPr/>
        </p:nvSpPr>
        <p:spPr>
          <a:xfrm>
            <a:off x="6846855" y="2420888"/>
            <a:ext cx="1973617" cy="307777"/>
          </a:xfrm>
          <a:prstGeom prst="rect">
            <a:avLst/>
          </a:prstGeom>
        </p:spPr>
        <p:txBody>
          <a:bodyPr wrap="none">
            <a:spAutoFit/>
          </a:bodyPr>
          <a:lstStyle/>
          <a:p>
            <a:r>
              <a:rPr lang="en-US" sz="1400" dirty="0" smtClean="0"/>
              <a:t>(</a:t>
            </a:r>
            <a:r>
              <a:rPr lang="en-US" sz="1400" dirty="0" err="1" smtClean="0"/>
              <a:t>Markworth</a:t>
            </a:r>
            <a:r>
              <a:rPr lang="en-US" sz="1400" dirty="0" smtClean="0"/>
              <a:t> et al 1995)</a:t>
            </a:r>
            <a:endParaRPr lang="en-AU" sz="1400" dirty="0"/>
          </a:p>
        </p:txBody>
      </p:sp>
      <p:sp>
        <p:nvSpPr>
          <p:cNvPr id="42" name="Rectangle 41"/>
          <p:cNvSpPr/>
          <p:nvPr/>
        </p:nvSpPr>
        <p:spPr>
          <a:xfrm>
            <a:off x="611560" y="6548090"/>
            <a:ext cx="2376263" cy="369332"/>
          </a:xfrm>
          <a:prstGeom prst="rect">
            <a:avLst/>
          </a:prstGeom>
        </p:spPr>
        <p:txBody>
          <a:bodyPr wrap="square">
            <a:spAutoFit/>
          </a:bodyPr>
          <a:lstStyle/>
          <a:p>
            <a:pPr algn="ctr"/>
            <a:r>
              <a:rPr lang="en-AU" dirty="0" smtClean="0"/>
              <a:t>(Chen et al #1028)</a:t>
            </a:r>
            <a:endParaRPr lang="en-AU" dirty="0"/>
          </a:p>
        </p:txBody>
      </p:sp>
    </p:spTree>
    <p:custDataLst>
      <p:tags r:id="rId1"/>
    </p:custDataLst>
    <p:extLst>
      <p:ext uri="{BB962C8B-B14F-4D97-AF65-F5344CB8AC3E}">
        <p14:creationId xmlns:p14="http://schemas.microsoft.com/office/powerpoint/2010/main" val="3320655343"/>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Algorithmic aspects</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Stress criteria</a:t>
            </a:r>
          </a:p>
          <a:p>
            <a:pPr>
              <a:spcBef>
                <a:spcPts val="1200"/>
              </a:spcBef>
              <a:buFont typeface="Wingdings" pitchFamily="2" charset="2"/>
              <a:buChar char="v"/>
            </a:pPr>
            <a:r>
              <a:rPr lang="en-AU" sz="2400" dirty="0" smtClean="0">
                <a:solidFill>
                  <a:schemeClr val="bg1">
                    <a:lumMod val="75000"/>
                  </a:schemeClr>
                </a:solidFill>
              </a:rPr>
              <a:t> Thermofluids </a:t>
            </a:r>
          </a:p>
          <a:p>
            <a:pPr>
              <a:spcBef>
                <a:spcPts val="1200"/>
              </a:spcBef>
              <a:buFont typeface="Wingdings" pitchFamily="2" charset="2"/>
              <a:buChar char="v"/>
            </a:pPr>
            <a:r>
              <a:rPr lang="en-AU" sz="2400" dirty="0" smtClean="0">
                <a:solidFill>
                  <a:schemeClr val="bg1">
                    <a:lumMod val="75000"/>
                  </a:schemeClr>
                </a:solidFill>
              </a:rPr>
              <a:t> Multiscale problems</a:t>
            </a:r>
          </a:p>
          <a:p>
            <a:pPr>
              <a:spcBef>
                <a:spcPts val="1200"/>
              </a:spcBef>
              <a:buFont typeface="Wingdings" pitchFamily="2" charset="2"/>
              <a:buChar char="v"/>
            </a:pPr>
            <a:r>
              <a:rPr lang="en-AU" sz="2400" dirty="0" smtClean="0">
                <a:solidFill>
                  <a:schemeClr val="bg1">
                    <a:lumMod val="75000"/>
                  </a:schemeClr>
                </a:solidFill>
              </a:rPr>
              <a:t> Metamaterials</a:t>
            </a:r>
          </a:p>
          <a:p>
            <a:pPr>
              <a:spcBef>
                <a:spcPts val="1200"/>
              </a:spcBef>
              <a:buFont typeface="Wingdings" pitchFamily="2" charset="2"/>
              <a:buChar char="v"/>
            </a:pPr>
            <a:r>
              <a:rPr lang="en-AU" sz="2400" dirty="0" smtClean="0">
                <a:solidFill>
                  <a:schemeClr val="bg1">
                    <a:lumMod val="75000"/>
                  </a:schemeClr>
                </a:solidFill>
              </a:rPr>
              <a:t> Energy harvest (wind, solar, radiation </a:t>
            </a:r>
            <a:r>
              <a:rPr lang="en-AU" sz="2400" dirty="0" err="1" smtClean="0">
                <a:solidFill>
                  <a:schemeClr val="bg1">
                    <a:lumMod val="75000"/>
                  </a:schemeClr>
                </a:solidFill>
              </a:rPr>
              <a:t>etc</a:t>
            </a:r>
            <a:r>
              <a:rPr lang="en-AU" sz="2400" dirty="0" smtClean="0">
                <a:solidFill>
                  <a:schemeClr val="bg1">
                    <a:lumMod val="75000"/>
                  </a:schemeClr>
                </a:solidFill>
              </a:rPr>
              <a:t>)</a:t>
            </a:r>
          </a:p>
          <a:p>
            <a:pPr>
              <a:spcBef>
                <a:spcPts val="1200"/>
              </a:spcBef>
              <a:buFont typeface="Wingdings" pitchFamily="2" charset="2"/>
              <a:buChar char="v"/>
            </a:pPr>
            <a:r>
              <a:rPr lang="en-AU" sz="2400" dirty="0">
                <a:solidFill>
                  <a:schemeClr val="bg1">
                    <a:lumMod val="75000"/>
                  </a:schemeClr>
                </a:solidFill>
              </a:rPr>
              <a:t> </a:t>
            </a:r>
            <a:r>
              <a:rPr lang="en-AU" sz="2400" dirty="0" smtClean="0">
                <a:solidFill>
                  <a:schemeClr val="bg1">
                    <a:lumMod val="75000"/>
                  </a:schemeClr>
                </a:solidFill>
              </a:rPr>
              <a:t>Biomedical engineering</a:t>
            </a:r>
          </a:p>
          <a:p>
            <a:pPr>
              <a:spcBef>
                <a:spcPts val="1200"/>
              </a:spcBef>
              <a:buFont typeface="Wingdings" pitchFamily="2" charset="2"/>
              <a:buChar char="v"/>
            </a:pPr>
            <a:r>
              <a:rPr lang="en-AU" sz="2400" dirty="0"/>
              <a:t> </a:t>
            </a:r>
            <a:r>
              <a:rPr lang="en-AU" sz="2400" dirty="0" smtClean="0"/>
              <a:t>Additive manufacturing</a:t>
            </a:r>
          </a:p>
        </p:txBody>
      </p:sp>
    </p:spTree>
    <p:custDataLst>
      <p:tags r:id="rId1"/>
    </p:custDataLst>
    <p:extLst>
      <p:ext uri="{BB962C8B-B14F-4D97-AF65-F5344CB8AC3E}">
        <p14:creationId xmlns:p14="http://schemas.microsoft.com/office/powerpoint/2010/main" val="221020505"/>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Additive manufacturing for topology/shape optimisation</a:t>
            </a:r>
            <a:endParaRPr lang="en-AU" dirty="0"/>
          </a:p>
        </p:txBody>
      </p:sp>
      <p:pic>
        <p:nvPicPr>
          <p:cNvPr id="890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880" y="1196752"/>
            <a:ext cx="4533056" cy="271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1412776"/>
            <a:ext cx="39433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12160" y="3620413"/>
            <a:ext cx="2142702" cy="338554"/>
          </a:xfrm>
          <a:prstGeom prst="rect">
            <a:avLst/>
          </a:prstGeom>
          <a:noFill/>
        </p:spPr>
        <p:txBody>
          <a:bodyPr wrap="none" rtlCol="0">
            <a:spAutoFit/>
          </a:bodyPr>
          <a:lstStyle/>
          <a:p>
            <a:r>
              <a:rPr lang="en-AU" sz="1600" dirty="0" smtClean="0"/>
              <a:t>(Panesar et al #1103)</a:t>
            </a:r>
            <a:endParaRPr lang="en-AU" sz="1600" dirty="0"/>
          </a:p>
        </p:txBody>
      </p:sp>
      <p:pic>
        <p:nvPicPr>
          <p:cNvPr id="8" name="NLC test using vacuum pump.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355543" y="4159245"/>
            <a:ext cx="3384376" cy="1903711"/>
          </a:xfrm>
          <a:prstGeom prst="rect">
            <a:avLst/>
          </a:prstGeom>
        </p:spPr>
      </p:pic>
      <p:sp>
        <p:nvSpPr>
          <p:cNvPr id="9" name="TextBox 8"/>
          <p:cNvSpPr txBox="1"/>
          <p:nvPr/>
        </p:nvSpPr>
        <p:spPr>
          <a:xfrm>
            <a:off x="6246198" y="6186790"/>
            <a:ext cx="1674626" cy="338554"/>
          </a:xfrm>
          <a:prstGeom prst="rect">
            <a:avLst/>
          </a:prstGeom>
          <a:noFill/>
        </p:spPr>
        <p:txBody>
          <a:bodyPr wrap="none" rtlCol="0">
            <a:spAutoFit/>
          </a:bodyPr>
          <a:lstStyle/>
          <a:p>
            <a:r>
              <a:rPr lang="en-AU" sz="1600" dirty="0" smtClean="0"/>
              <a:t>(Xie et al #1197)</a:t>
            </a:r>
            <a:endParaRPr lang="en-AU" sz="1600" dirty="0"/>
          </a:p>
        </p:txBody>
      </p:sp>
      <p:sp>
        <p:nvSpPr>
          <p:cNvPr id="5" name="TextBox 4"/>
          <p:cNvSpPr txBox="1"/>
          <p:nvPr/>
        </p:nvSpPr>
        <p:spPr>
          <a:xfrm>
            <a:off x="382712" y="3861048"/>
            <a:ext cx="3174267" cy="1077218"/>
          </a:xfrm>
          <a:prstGeom prst="rect">
            <a:avLst/>
          </a:prstGeom>
          <a:noFill/>
        </p:spPr>
        <p:txBody>
          <a:bodyPr wrap="none" rtlCol="0">
            <a:spAutoFit/>
          </a:bodyPr>
          <a:lstStyle/>
          <a:p>
            <a:pPr marL="285750" indent="-285750">
              <a:buFont typeface="Arial" panose="020B0604020202020204" pitchFamily="34" charset="0"/>
              <a:buChar char="•"/>
            </a:pPr>
            <a:r>
              <a:rPr lang="en-AU" sz="1600" dirty="0" smtClean="0"/>
              <a:t>Material dependent shrinkage</a:t>
            </a:r>
          </a:p>
          <a:p>
            <a:pPr marL="285750" indent="-285750">
              <a:buFont typeface="Arial" panose="020B0604020202020204" pitchFamily="34" charset="0"/>
              <a:buChar char="•"/>
            </a:pPr>
            <a:r>
              <a:rPr lang="en-AU" sz="1600" dirty="0" smtClean="0"/>
              <a:t>Residual stress</a:t>
            </a:r>
          </a:p>
          <a:p>
            <a:pPr marL="285750" indent="-285750">
              <a:buFont typeface="Arial" panose="020B0604020202020204" pitchFamily="34" charset="0"/>
              <a:buChar char="•"/>
            </a:pPr>
            <a:r>
              <a:rPr lang="en-AU" sz="1600" dirty="0" smtClean="0"/>
              <a:t>Resolution and accuracy </a:t>
            </a:r>
          </a:p>
          <a:p>
            <a:pPr marL="285750" indent="-285750">
              <a:buFont typeface="Arial" panose="020B0604020202020204" pitchFamily="34" charset="0"/>
              <a:buChar char="•"/>
            </a:pPr>
            <a:r>
              <a:rPr lang="en-AU" sz="1600" dirty="0" smtClean="0"/>
              <a:t>... New science?</a:t>
            </a:r>
            <a:endParaRPr lang="en-AU" sz="1600" dirty="0"/>
          </a:p>
        </p:txBody>
      </p:sp>
      <p:pic>
        <p:nvPicPr>
          <p:cNvPr id="1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560" y="4941168"/>
            <a:ext cx="2088232" cy="16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4" descr="meso-scala_web.jpg">
            <a:hlinkClick r:id="rId10" tooltip="Micro Rapid Prototyping"/>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53" t="22336" r="65766" b="6695"/>
          <a:stretch/>
        </p:blipFill>
        <p:spPr bwMode="auto">
          <a:xfrm>
            <a:off x="2808786" y="4941168"/>
            <a:ext cx="1547190" cy="1662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03648" y="6546830"/>
            <a:ext cx="2270173" cy="338554"/>
          </a:xfrm>
          <a:prstGeom prst="rect">
            <a:avLst/>
          </a:prstGeom>
        </p:spPr>
        <p:txBody>
          <a:bodyPr wrap="none">
            <a:spAutoFit/>
          </a:bodyPr>
          <a:lstStyle/>
          <a:p>
            <a:r>
              <a:rPr lang="en-AU" sz="1600" dirty="0" err="1">
                <a:latin typeface="+mj-lt"/>
                <a:cs typeface="Times New Roman" panose="02020603050405020304" pitchFamily="18" charset="0"/>
              </a:rPr>
              <a:t>NanoScribe</a:t>
            </a:r>
            <a:r>
              <a:rPr lang="en-AU" sz="1600" dirty="0">
                <a:latin typeface="+mj-lt"/>
                <a:cs typeface="Times New Roman" panose="02020603050405020304" pitchFamily="18" charset="0"/>
              </a:rPr>
              <a:t> 3D printer </a:t>
            </a:r>
            <a:endParaRPr lang="en-AU" sz="1600" dirty="0">
              <a:latin typeface="+mj-lt"/>
            </a:endParaRPr>
          </a:p>
        </p:txBody>
      </p:sp>
      <p:sp>
        <p:nvSpPr>
          <p:cNvPr id="14" name="Rectangle 13"/>
          <p:cNvSpPr/>
          <p:nvPr/>
        </p:nvSpPr>
        <p:spPr>
          <a:xfrm>
            <a:off x="613832" y="6186790"/>
            <a:ext cx="2600361" cy="264752"/>
          </a:xfrm>
          <a:prstGeom prst="rect">
            <a:avLst/>
          </a:prstGeom>
        </p:spPr>
        <p:txBody>
          <a:bodyPr wrap="square">
            <a:spAutoFit/>
          </a:bodyPr>
          <a:lstStyle/>
          <a:p>
            <a:pPr>
              <a:lnSpc>
                <a:spcPts val="1300"/>
              </a:lnSpc>
            </a:pPr>
            <a:r>
              <a:rPr lang="en-AU" sz="1400" dirty="0">
                <a:solidFill>
                  <a:schemeClr val="bg1"/>
                </a:solidFill>
              </a:rPr>
              <a:t>3D </a:t>
            </a:r>
            <a:r>
              <a:rPr lang="en-AU" sz="1400" dirty="0" smtClean="0">
                <a:solidFill>
                  <a:schemeClr val="bg1"/>
                </a:solidFill>
              </a:rPr>
              <a:t>metamaterials</a:t>
            </a:r>
            <a:endParaRPr lang="en-AU" sz="1400" dirty="0">
              <a:solidFill>
                <a:schemeClr val="bg1"/>
              </a:solidFill>
            </a:endParaRPr>
          </a:p>
        </p:txBody>
      </p:sp>
      <p:sp>
        <p:nvSpPr>
          <p:cNvPr id="15" name="Rectangle 14"/>
          <p:cNvSpPr/>
          <p:nvPr/>
        </p:nvSpPr>
        <p:spPr>
          <a:xfrm>
            <a:off x="2728887" y="6051850"/>
            <a:ext cx="1656184" cy="264752"/>
          </a:xfrm>
          <a:prstGeom prst="rect">
            <a:avLst/>
          </a:prstGeom>
        </p:spPr>
        <p:txBody>
          <a:bodyPr wrap="square">
            <a:spAutoFit/>
          </a:bodyPr>
          <a:lstStyle/>
          <a:p>
            <a:pPr>
              <a:lnSpc>
                <a:spcPts val="1300"/>
              </a:lnSpc>
            </a:pPr>
            <a:r>
              <a:rPr lang="en-AU" sz="1400" dirty="0" smtClean="0">
                <a:solidFill>
                  <a:schemeClr val="bg1"/>
                </a:solidFill>
              </a:rPr>
              <a:t>3D nanomaterials</a:t>
            </a:r>
            <a:endParaRPr lang="en-AU" sz="1400" dirty="0">
              <a:solidFill>
                <a:schemeClr val="bg1"/>
              </a:solidFill>
            </a:endParaRPr>
          </a:p>
        </p:txBody>
      </p:sp>
    </p:spTree>
    <p:custDataLst>
      <p:tags r:id="rId1"/>
    </p:custDataLst>
    <p:extLst>
      <p:ext uri="{BB962C8B-B14F-4D97-AF65-F5344CB8AC3E}">
        <p14:creationId xmlns:p14="http://schemas.microsoft.com/office/powerpoint/2010/main" val="2896318221"/>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Conclusion</a:t>
            </a:r>
            <a:endParaRPr lang="en-AU" dirty="0"/>
          </a:p>
        </p:txBody>
      </p:sp>
      <p:sp>
        <p:nvSpPr>
          <p:cNvPr id="4" name="TextBox 3"/>
          <p:cNvSpPr txBox="1"/>
          <p:nvPr/>
        </p:nvSpPr>
        <p:spPr>
          <a:xfrm>
            <a:off x="971600" y="2780928"/>
            <a:ext cx="6878806" cy="646331"/>
          </a:xfrm>
          <a:prstGeom prst="rect">
            <a:avLst/>
          </a:prstGeom>
          <a:noFill/>
        </p:spPr>
        <p:txBody>
          <a:bodyPr wrap="none" rtlCol="0">
            <a:spAutoFit/>
          </a:bodyPr>
          <a:lstStyle/>
          <a:p>
            <a:r>
              <a:rPr lang="en-AU" sz="3600" dirty="0" smtClean="0"/>
              <a:t>Open for discussion and input …</a:t>
            </a:r>
            <a:endParaRPr lang="en-AU" sz="3600" dirty="0"/>
          </a:p>
        </p:txBody>
      </p:sp>
    </p:spTree>
    <p:custDataLst>
      <p:tags r:id="rId1"/>
    </p:custDataLst>
    <p:extLst>
      <p:ext uri="{BB962C8B-B14F-4D97-AF65-F5344CB8AC3E}">
        <p14:creationId xmlns:p14="http://schemas.microsoft.com/office/powerpoint/2010/main" val="2739291490"/>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692696"/>
            <a:ext cx="7599393" cy="1080000"/>
          </a:xfrm>
        </p:spPr>
        <p:txBody>
          <a:bodyPr>
            <a:normAutofit fontScale="90000"/>
          </a:bodyPr>
          <a:lstStyle/>
          <a:p>
            <a:r>
              <a:rPr lang="en-AU" dirty="0" smtClean="0"/>
              <a:t>.</a:t>
            </a:r>
            <a:br>
              <a:rPr lang="en-AU" dirty="0" smtClean="0"/>
            </a:br>
            <a:r>
              <a:rPr lang="en-AU" dirty="0" smtClean="0"/>
              <a:t/>
            </a:r>
            <a:br>
              <a:rPr lang="en-AU" dirty="0" smtClean="0"/>
            </a:br>
            <a:r>
              <a:rPr lang="en-AU" dirty="0" smtClean="0"/>
              <a:t/>
            </a:r>
            <a:br>
              <a:rPr lang="en-AU" dirty="0" smtClean="0"/>
            </a:br>
            <a:endParaRPr lang="en-AU" dirty="0"/>
          </a:p>
        </p:txBody>
      </p:sp>
      <p:sp>
        <p:nvSpPr>
          <p:cNvPr id="5" name="Text Box 14"/>
          <p:cNvSpPr txBox="1">
            <a:spLocks noChangeArrowheads="1"/>
          </p:cNvSpPr>
          <p:nvPr/>
        </p:nvSpPr>
        <p:spPr bwMode="auto">
          <a:xfrm>
            <a:off x="665367" y="1938536"/>
            <a:ext cx="6660862" cy="2979277"/>
          </a:xfrm>
          <a:prstGeom prst="rect">
            <a:avLst/>
          </a:prstGeom>
          <a:noFill/>
          <a:ln w="9525">
            <a:noFill/>
            <a:miter lim="800000"/>
            <a:headEnd/>
            <a:tailEnd/>
          </a:ln>
          <a:effectLst/>
        </p:spPr>
        <p:txBody>
          <a:bodyPr wrap="none">
            <a:spAutoFit/>
          </a:bodyPr>
          <a:lstStyle/>
          <a:p>
            <a:pPr>
              <a:lnSpc>
                <a:spcPct val="140000"/>
              </a:lnSpc>
            </a:pPr>
            <a:r>
              <a:rPr lang="en-AU" altLang="zh-CN" sz="2400" b="1" u="sng" dirty="0">
                <a:ea typeface="SimSun" pitchFamily="2" charset="-122"/>
              </a:rPr>
              <a:t>Contact Details:</a:t>
            </a:r>
          </a:p>
          <a:p>
            <a:pPr>
              <a:lnSpc>
                <a:spcPct val="140000"/>
              </a:lnSpc>
            </a:pPr>
            <a:r>
              <a:rPr lang="en-AU" altLang="zh-CN" sz="2000" dirty="0" smtClean="0">
                <a:ea typeface="SimSun" pitchFamily="2" charset="-122"/>
              </a:rPr>
              <a:t>Professor </a:t>
            </a:r>
            <a:r>
              <a:rPr lang="en-AU" sz="2000" dirty="0" smtClean="0"/>
              <a:t>Qing Li</a:t>
            </a:r>
            <a:endParaRPr lang="en-AU" sz="2000" b="1" dirty="0"/>
          </a:p>
          <a:p>
            <a:pPr>
              <a:lnSpc>
                <a:spcPct val="140000"/>
              </a:lnSpc>
            </a:pPr>
            <a:r>
              <a:rPr lang="en-AU" dirty="0" smtClean="0"/>
              <a:t>School </a:t>
            </a:r>
            <a:r>
              <a:rPr lang="en-AU" dirty="0"/>
              <a:t>of Aerospace, Mechanical and Mechatronic Engineering</a:t>
            </a:r>
          </a:p>
          <a:p>
            <a:pPr>
              <a:lnSpc>
                <a:spcPct val="140000"/>
              </a:lnSpc>
            </a:pPr>
            <a:r>
              <a:rPr lang="en-AU" dirty="0"/>
              <a:t>The University of Sydney</a:t>
            </a:r>
            <a:r>
              <a:rPr lang="en-AU" altLang="zh-CN" dirty="0">
                <a:ea typeface="SimSun" pitchFamily="2" charset="-122"/>
              </a:rPr>
              <a:t>, </a:t>
            </a:r>
          </a:p>
          <a:p>
            <a:pPr>
              <a:lnSpc>
                <a:spcPct val="140000"/>
              </a:lnSpc>
            </a:pPr>
            <a:r>
              <a:rPr lang="en-AU" altLang="zh-CN" dirty="0">
                <a:ea typeface="SimSun" pitchFamily="2" charset="-122"/>
              </a:rPr>
              <a:t>NSW 2006, Australia</a:t>
            </a:r>
          </a:p>
          <a:p>
            <a:pPr>
              <a:lnSpc>
                <a:spcPct val="140000"/>
              </a:lnSpc>
            </a:pPr>
            <a:r>
              <a:rPr lang="en-US" altLang="zh-CN" dirty="0">
                <a:ea typeface="SimSun" pitchFamily="2" charset="-122"/>
              </a:rPr>
              <a:t>Email: 	</a:t>
            </a:r>
            <a:r>
              <a:rPr lang="en-US" altLang="zh-CN" dirty="0">
                <a:ea typeface="SimSun" pitchFamily="2" charset="-122"/>
                <a:hlinkClick r:id="rId4"/>
              </a:rPr>
              <a:t>Qing.Li@Sydney.edu.au</a:t>
            </a:r>
            <a:endParaRPr lang="en-US" altLang="zh-CN" dirty="0">
              <a:ea typeface="SimSun" pitchFamily="2" charset="-122"/>
            </a:endParaRPr>
          </a:p>
          <a:p>
            <a:pPr>
              <a:lnSpc>
                <a:spcPct val="140000"/>
              </a:lnSpc>
            </a:pPr>
            <a:r>
              <a:rPr lang="en-US" altLang="zh-CN" dirty="0">
                <a:ea typeface="SimSun" pitchFamily="2" charset="-122"/>
              </a:rPr>
              <a:t>Tel: 	+61-2-9351 8607</a:t>
            </a:r>
            <a:endParaRPr lang="en-US" dirty="0"/>
          </a:p>
        </p:txBody>
      </p:sp>
      <p:graphicFrame>
        <p:nvGraphicFramePr>
          <p:cNvPr id="7" name="Object 34"/>
          <p:cNvGraphicFramePr>
            <a:graphicFrameLocks noChangeAspect="1"/>
          </p:cNvGraphicFramePr>
          <p:nvPr/>
        </p:nvGraphicFramePr>
        <p:xfrm>
          <a:off x="5508104" y="220861"/>
          <a:ext cx="2946400" cy="2632075"/>
        </p:xfrm>
        <a:graphic>
          <a:graphicData uri="http://schemas.openxmlformats.org/presentationml/2006/ole">
            <mc:AlternateContent xmlns:mc="http://schemas.openxmlformats.org/markup-compatibility/2006">
              <mc:Choice xmlns:v="urn:schemas-microsoft-com:vml" Requires="v">
                <p:oleObj spid="_x0000_s84360" name="Photo Editor Photo" r:id="rId5" imgW="7346317" imgH="10798476" progId="">
                  <p:embed/>
                </p:oleObj>
              </mc:Choice>
              <mc:Fallback>
                <p:oleObj name="Photo Editor Photo" r:id="rId5" imgW="7346317" imgH="10798476" progId="">
                  <p:embed/>
                  <p:pic>
                    <p:nvPicPr>
                      <p:cNvPr id="0" name="Picture 53"/>
                      <p:cNvPicPr>
                        <a:picLocks noChangeAspect="1" noChangeArrowheads="1"/>
                      </p:cNvPicPr>
                      <p:nvPr/>
                    </p:nvPicPr>
                    <p:blipFill>
                      <a:blip r:embed="rId6">
                        <a:extLst>
                          <a:ext uri="{28A0092B-C50C-407E-A947-70E740481C1C}">
                            <a14:useLocalDpi xmlns:a14="http://schemas.microsoft.com/office/drawing/2010/main" val="0"/>
                          </a:ext>
                        </a:extLst>
                      </a:blip>
                      <a:srcRect l="37491" t="57898" b="3365"/>
                      <a:stretch>
                        <a:fillRect/>
                      </a:stretch>
                    </p:blipFill>
                    <p:spPr bwMode="auto">
                      <a:xfrm>
                        <a:off x="5508104" y="220861"/>
                        <a:ext cx="2946400"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35"/>
          <p:cNvSpPr txBox="1">
            <a:spLocks noChangeArrowheads="1"/>
          </p:cNvSpPr>
          <p:nvPr/>
        </p:nvSpPr>
        <p:spPr bwMode="auto">
          <a:xfrm>
            <a:off x="7540104" y="566936"/>
            <a:ext cx="736600" cy="304800"/>
          </a:xfrm>
          <a:prstGeom prst="rect">
            <a:avLst/>
          </a:prstGeom>
          <a:noFill/>
          <a:ln w="9525">
            <a:noFill/>
            <a:miter lim="800000"/>
            <a:headEnd/>
            <a:tailEnd/>
          </a:ln>
          <a:effectLst/>
        </p:spPr>
        <p:txBody>
          <a:bodyPr wrap="none">
            <a:spAutoFit/>
          </a:bodyPr>
          <a:lstStyle/>
          <a:p>
            <a:r>
              <a:rPr lang="en-US" b="1">
                <a:effectLst/>
              </a:rPr>
              <a:t>Cairns</a:t>
            </a:r>
          </a:p>
        </p:txBody>
      </p:sp>
      <p:sp>
        <p:nvSpPr>
          <p:cNvPr id="10" name="Text Box 36"/>
          <p:cNvSpPr txBox="1">
            <a:spLocks noChangeArrowheads="1"/>
          </p:cNvSpPr>
          <p:nvPr/>
        </p:nvSpPr>
        <p:spPr bwMode="auto">
          <a:xfrm>
            <a:off x="7768704" y="795536"/>
            <a:ext cx="1074738" cy="304800"/>
          </a:xfrm>
          <a:prstGeom prst="rect">
            <a:avLst/>
          </a:prstGeom>
          <a:noFill/>
          <a:ln w="9525">
            <a:noFill/>
            <a:miter lim="800000"/>
            <a:headEnd/>
            <a:tailEnd/>
          </a:ln>
          <a:effectLst/>
        </p:spPr>
        <p:txBody>
          <a:bodyPr wrap="none">
            <a:spAutoFit/>
          </a:bodyPr>
          <a:lstStyle/>
          <a:p>
            <a:r>
              <a:rPr lang="en-US" b="1" dirty="0">
                <a:effectLst/>
              </a:rPr>
              <a:t>Townsvill</a:t>
            </a:r>
            <a:r>
              <a:rPr lang="en-US" sz="1200" b="1" dirty="0">
                <a:effectLst/>
              </a:rPr>
              <a:t>e</a:t>
            </a:r>
          </a:p>
        </p:txBody>
      </p:sp>
      <p:sp>
        <p:nvSpPr>
          <p:cNvPr id="11" name="Text Box 37"/>
          <p:cNvSpPr txBox="1">
            <a:spLocks noChangeArrowheads="1"/>
          </p:cNvSpPr>
          <p:nvPr/>
        </p:nvSpPr>
        <p:spPr bwMode="auto">
          <a:xfrm>
            <a:off x="8073504" y="1862336"/>
            <a:ext cx="904875" cy="336550"/>
          </a:xfrm>
          <a:prstGeom prst="rect">
            <a:avLst/>
          </a:prstGeom>
          <a:noFill/>
          <a:ln w="9525">
            <a:noFill/>
            <a:miter lim="800000"/>
            <a:headEnd/>
            <a:tailEnd/>
          </a:ln>
          <a:effectLst/>
        </p:spPr>
        <p:txBody>
          <a:bodyPr wrap="none">
            <a:spAutoFit/>
          </a:bodyPr>
          <a:lstStyle/>
          <a:p>
            <a:r>
              <a:rPr lang="en-US" sz="1600" b="1">
                <a:effectLst/>
              </a:rPr>
              <a:t>Sydney</a:t>
            </a:r>
          </a:p>
        </p:txBody>
      </p:sp>
      <p:sp>
        <p:nvSpPr>
          <p:cNvPr id="12" name="Text Box 38"/>
          <p:cNvSpPr txBox="1">
            <a:spLocks noChangeArrowheads="1"/>
          </p:cNvSpPr>
          <p:nvPr/>
        </p:nvSpPr>
        <p:spPr bwMode="auto">
          <a:xfrm>
            <a:off x="6778104" y="2395736"/>
            <a:ext cx="1079500" cy="304800"/>
          </a:xfrm>
          <a:prstGeom prst="rect">
            <a:avLst/>
          </a:prstGeom>
          <a:noFill/>
          <a:ln w="9525">
            <a:noFill/>
            <a:miter lim="800000"/>
            <a:headEnd/>
            <a:tailEnd/>
          </a:ln>
          <a:effectLst/>
        </p:spPr>
        <p:txBody>
          <a:bodyPr wrap="none">
            <a:spAutoFit/>
          </a:bodyPr>
          <a:lstStyle/>
          <a:p>
            <a:r>
              <a:rPr lang="en-US" b="1">
                <a:effectLst/>
              </a:rPr>
              <a:t>Melbourne</a:t>
            </a:r>
          </a:p>
        </p:txBody>
      </p:sp>
      <p:sp>
        <p:nvSpPr>
          <p:cNvPr id="13" name="Text Box 39"/>
          <p:cNvSpPr txBox="1">
            <a:spLocks noChangeArrowheads="1"/>
          </p:cNvSpPr>
          <p:nvPr/>
        </p:nvSpPr>
        <p:spPr bwMode="auto">
          <a:xfrm>
            <a:off x="7463904" y="338336"/>
            <a:ext cx="298450" cy="641350"/>
          </a:xfrm>
          <a:prstGeom prst="rect">
            <a:avLst/>
          </a:prstGeom>
          <a:noFill/>
          <a:ln w="9525">
            <a:noFill/>
            <a:miter lim="800000"/>
            <a:headEnd/>
            <a:tailEnd/>
          </a:ln>
          <a:effectLst/>
        </p:spPr>
        <p:txBody>
          <a:bodyPr wrap="none">
            <a:spAutoFit/>
          </a:bodyPr>
          <a:lstStyle/>
          <a:p>
            <a:r>
              <a:rPr lang="en-US" sz="3600" b="1">
                <a:effectLst/>
                <a:latin typeface="Times New Roman" pitchFamily="18" charset="0"/>
              </a:rPr>
              <a:t>.</a:t>
            </a:r>
          </a:p>
        </p:txBody>
      </p:sp>
      <p:sp>
        <p:nvSpPr>
          <p:cNvPr id="14" name="Text Box 40"/>
          <p:cNvSpPr txBox="1">
            <a:spLocks noChangeArrowheads="1"/>
          </p:cNvSpPr>
          <p:nvPr/>
        </p:nvSpPr>
        <p:spPr bwMode="auto">
          <a:xfrm>
            <a:off x="7540104" y="490736"/>
            <a:ext cx="298450" cy="641350"/>
          </a:xfrm>
          <a:prstGeom prst="rect">
            <a:avLst/>
          </a:prstGeom>
          <a:noFill/>
          <a:ln w="9525">
            <a:noFill/>
            <a:miter lim="800000"/>
            <a:headEnd/>
            <a:tailEnd/>
          </a:ln>
          <a:effectLst/>
        </p:spPr>
        <p:txBody>
          <a:bodyPr wrap="none">
            <a:spAutoFit/>
          </a:bodyPr>
          <a:lstStyle/>
          <a:p>
            <a:r>
              <a:rPr lang="en-US" sz="3600" b="1">
                <a:effectLst/>
                <a:latin typeface="Times New Roman" pitchFamily="18" charset="0"/>
              </a:rPr>
              <a:t>.</a:t>
            </a:r>
          </a:p>
        </p:txBody>
      </p:sp>
      <p:sp>
        <p:nvSpPr>
          <p:cNvPr id="15" name="Text Box 41"/>
          <p:cNvSpPr txBox="1">
            <a:spLocks noChangeArrowheads="1"/>
          </p:cNvSpPr>
          <p:nvPr/>
        </p:nvSpPr>
        <p:spPr bwMode="auto">
          <a:xfrm>
            <a:off x="7844904" y="1557536"/>
            <a:ext cx="298450" cy="641350"/>
          </a:xfrm>
          <a:prstGeom prst="rect">
            <a:avLst/>
          </a:prstGeom>
          <a:noFill/>
          <a:ln w="9525">
            <a:noFill/>
            <a:miter lim="800000"/>
            <a:headEnd/>
            <a:tailEnd/>
          </a:ln>
          <a:effectLst/>
        </p:spPr>
        <p:txBody>
          <a:bodyPr wrap="none">
            <a:spAutoFit/>
          </a:bodyPr>
          <a:lstStyle/>
          <a:p>
            <a:r>
              <a:rPr lang="en-US" sz="3600" b="1">
                <a:effectLst/>
                <a:latin typeface="Times New Roman" pitchFamily="18" charset="0"/>
              </a:rPr>
              <a:t>.</a:t>
            </a:r>
          </a:p>
        </p:txBody>
      </p:sp>
      <p:sp>
        <p:nvSpPr>
          <p:cNvPr id="16" name="Text Box 42"/>
          <p:cNvSpPr txBox="1">
            <a:spLocks noChangeArrowheads="1"/>
          </p:cNvSpPr>
          <p:nvPr/>
        </p:nvSpPr>
        <p:spPr bwMode="auto">
          <a:xfrm>
            <a:off x="7387704" y="1938536"/>
            <a:ext cx="298450" cy="641350"/>
          </a:xfrm>
          <a:prstGeom prst="rect">
            <a:avLst/>
          </a:prstGeom>
          <a:noFill/>
          <a:ln w="9525">
            <a:noFill/>
            <a:miter lim="800000"/>
            <a:headEnd/>
            <a:tailEnd/>
          </a:ln>
          <a:effectLst/>
        </p:spPr>
        <p:txBody>
          <a:bodyPr wrap="none">
            <a:spAutoFit/>
          </a:bodyPr>
          <a:lstStyle/>
          <a:p>
            <a:r>
              <a:rPr lang="en-US" sz="3600" b="1">
                <a:effectLst/>
                <a:latin typeface="Times New Roman" pitchFamily="18" charset="0"/>
              </a:rPr>
              <a:t>.</a:t>
            </a:r>
          </a:p>
        </p:txBody>
      </p:sp>
      <p:sp>
        <p:nvSpPr>
          <p:cNvPr id="17" name="Text Box 43"/>
          <p:cNvSpPr txBox="1">
            <a:spLocks noChangeArrowheads="1"/>
          </p:cNvSpPr>
          <p:nvPr/>
        </p:nvSpPr>
        <p:spPr bwMode="auto">
          <a:xfrm>
            <a:off x="8073504" y="1252736"/>
            <a:ext cx="942975" cy="304800"/>
          </a:xfrm>
          <a:prstGeom prst="rect">
            <a:avLst/>
          </a:prstGeom>
          <a:noFill/>
          <a:ln w="9525">
            <a:noFill/>
            <a:miter lim="800000"/>
            <a:headEnd/>
            <a:tailEnd/>
          </a:ln>
          <a:effectLst/>
        </p:spPr>
        <p:txBody>
          <a:bodyPr wrap="none">
            <a:spAutoFit/>
          </a:bodyPr>
          <a:lstStyle/>
          <a:p>
            <a:r>
              <a:rPr lang="en-US" b="1">
                <a:effectLst/>
              </a:rPr>
              <a:t>Brisbane</a:t>
            </a:r>
            <a:endParaRPr lang="en-US" sz="1200" b="1">
              <a:effectLst/>
            </a:endParaRPr>
          </a:p>
        </p:txBody>
      </p:sp>
      <p:sp>
        <p:nvSpPr>
          <p:cNvPr id="18" name="Text Box 44"/>
          <p:cNvSpPr txBox="1">
            <a:spLocks noChangeArrowheads="1"/>
          </p:cNvSpPr>
          <p:nvPr/>
        </p:nvSpPr>
        <p:spPr bwMode="auto">
          <a:xfrm>
            <a:off x="7921104" y="947936"/>
            <a:ext cx="298450" cy="641350"/>
          </a:xfrm>
          <a:prstGeom prst="rect">
            <a:avLst/>
          </a:prstGeom>
          <a:noFill/>
          <a:ln w="9525">
            <a:noFill/>
            <a:miter lim="800000"/>
            <a:headEnd/>
            <a:tailEnd/>
          </a:ln>
          <a:effectLst/>
        </p:spPr>
        <p:txBody>
          <a:bodyPr wrap="none">
            <a:spAutoFit/>
          </a:bodyPr>
          <a:lstStyle/>
          <a:p>
            <a:r>
              <a:rPr lang="en-US" sz="3600" b="1">
                <a:effectLst/>
                <a:latin typeface="Times New Roman" pitchFamily="18" charset="0"/>
              </a:rPr>
              <a:t>.</a:t>
            </a:r>
          </a:p>
        </p:txBody>
      </p:sp>
      <p:sp>
        <p:nvSpPr>
          <p:cNvPr id="20" name="AutoShape 47"/>
          <p:cNvSpPr>
            <a:spLocks noChangeArrowheads="1"/>
          </p:cNvSpPr>
          <p:nvPr/>
        </p:nvSpPr>
        <p:spPr bwMode="auto">
          <a:xfrm>
            <a:off x="7906817" y="1916311"/>
            <a:ext cx="179387" cy="179388"/>
          </a:xfrm>
          <a:prstGeom prst="sun">
            <a:avLst>
              <a:gd name="adj" fmla="val 46875"/>
            </a:avLst>
          </a:prstGeom>
          <a:solidFill>
            <a:schemeClr val="accent1"/>
          </a:solidFill>
          <a:ln w="9525">
            <a:solidFill>
              <a:schemeClr val="tx1"/>
            </a:solidFill>
            <a:miter lim="800000"/>
            <a:headEnd/>
            <a:tailEnd/>
          </a:ln>
          <a:effectLst/>
        </p:spPr>
        <p:txBody>
          <a:bodyPr wrap="none" anchor="ctr"/>
          <a:lstStyle/>
          <a:p>
            <a:endParaRPr lang="en-AU"/>
          </a:p>
        </p:txBody>
      </p:sp>
      <p:sp>
        <p:nvSpPr>
          <p:cNvPr id="21" name="TextBox 20"/>
          <p:cNvSpPr txBox="1"/>
          <p:nvPr/>
        </p:nvSpPr>
        <p:spPr>
          <a:xfrm>
            <a:off x="539552" y="548680"/>
            <a:ext cx="3134191" cy="1015663"/>
          </a:xfrm>
          <a:prstGeom prst="rect">
            <a:avLst/>
          </a:prstGeom>
          <a:noFill/>
        </p:spPr>
        <p:txBody>
          <a:bodyPr wrap="none" rtlCol="0">
            <a:spAutoFit/>
          </a:bodyPr>
          <a:lstStyle/>
          <a:p>
            <a:r>
              <a:rPr lang="en-AU" sz="6000" b="1" dirty="0" smtClean="0">
                <a:effectLst>
                  <a:outerShdw blurRad="38100" dist="38100" dir="2700000" algn="tl">
                    <a:srgbClr val="000000">
                      <a:alpha val="43137"/>
                    </a:srgbClr>
                  </a:outerShdw>
                </a:effectLst>
              </a:rPr>
              <a:t>Thanks!</a:t>
            </a:r>
            <a:endParaRPr lang="en-AU" sz="6000" b="1" dirty="0">
              <a:effectLst>
                <a:outerShdw blurRad="38100" dist="38100" dir="2700000" algn="tl">
                  <a:srgbClr val="000000">
                    <a:alpha val="43137"/>
                  </a:srgbClr>
                </a:outerShdw>
              </a:effectLst>
            </a:endParaRPr>
          </a:p>
        </p:txBody>
      </p:sp>
    </p:spTree>
  </p:cSld>
  <p:clrMapOvr>
    <a:masterClrMapping/>
  </p:clrMapOvr>
  <p:transition advTm="173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Topology and Shape Optimization papers </a:t>
            </a:r>
            <a:br>
              <a:rPr lang="en-AU" dirty="0" smtClean="0"/>
            </a:br>
            <a:r>
              <a:rPr lang="en-AU" dirty="0" smtClean="0"/>
              <a:t>in the past three WCSMOs</a:t>
            </a:r>
            <a:endParaRPr lang="en-AU" dirty="0"/>
          </a:p>
        </p:txBody>
      </p:sp>
      <p:pic>
        <p:nvPicPr>
          <p:cNvPr id="870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412776"/>
            <a:ext cx="8177909"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164801" y="6556702"/>
            <a:ext cx="1838965" cy="369332"/>
          </a:xfrm>
          <a:prstGeom prst="rect">
            <a:avLst/>
          </a:prstGeom>
          <a:noFill/>
        </p:spPr>
        <p:txBody>
          <a:bodyPr wrap="none" rtlCol="0">
            <a:spAutoFit/>
          </a:bodyPr>
          <a:lstStyle/>
          <a:p>
            <a:r>
              <a:rPr lang="en-AU" dirty="0" smtClean="0"/>
              <a:t>Personal counts</a:t>
            </a:r>
            <a:endParaRPr lang="en-AU" dirty="0"/>
          </a:p>
        </p:txBody>
      </p:sp>
      <p:sp>
        <p:nvSpPr>
          <p:cNvPr id="3" name="TextBox 2"/>
          <p:cNvSpPr txBox="1"/>
          <p:nvPr/>
        </p:nvSpPr>
        <p:spPr>
          <a:xfrm>
            <a:off x="6732240" y="1988840"/>
            <a:ext cx="1249060" cy="369332"/>
          </a:xfrm>
          <a:prstGeom prst="rect">
            <a:avLst/>
          </a:prstGeom>
          <a:noFill/>
        </p:spPr>
        <p:txBody>
          <a:bodyPr wrap="none" rtlCol="0">
            <a:spAutoFit/>
          </a:bodyPr>
          <a:lstStyle/>
          <a:p>
            <a:r>
              <a:rPr lang="en-AU" dirty="0" smtClean="0"/>
              <a:t>243 (70%)</a:t>
            </a:r>
            <a:endParaRPr lang="en-AU" dirty="0"/>
          </a:p>
        </p:txBody>
      </p:sp>
      <p:sp>
        <p:nvSpPr>
          <p:cNvPr id="6" name="TextBox 5"/>
          <p:cNvSpPr txBox="1"/>
          <p:nvPr/>
        </p:nvSpPr>
        <p:spPr>
          <a:xfrm>
            <a:off x="4355976" y="3068960"/>
            <a:ext cx="1249060" cy="369332"/>
          </a:xfrm>
          <a:prstGeom prst="rect">
            <a:avLst/>
          </a:prstGeom>
          <a:noFill/>
        </p:spPr>
        <p:txBody>
          <a:bodyPr wrap="none" rtlCol="0">
            <a:spAutoFit/>
          </a:bodyPr>
          <a:lstStyle/>
          <a:p>
            <a:r>
              <a:rPr lang="en-AU" dirty="0" smtClean="0"/>
              <a:t>167 (45%)</a:t>
            </a:r>
            <a:endParaRPr lang="en-AU" dirty="0"/>
          </a:p>
        </p:txBody>
      </p:sp>
      <p:sp>
        <p:nvSpPr>
          <p:cNvPr id="8" name="TextBox 7"/>
          <p:cNvSpPr txBox="1"/>
          <p:nvPr/>
        </p:nvSpPr>
        <p:spPr>
          <a:xfrm>
            <a:off x="2051720" y="3590692"/>
            <a:ext cx="1377300" cy="369332"/>
          </a:xfrm>
          <a:prstGeom prst="rect">
            <a:avLst/>
          </a:prstGeom>
          <a:noFill/>
        </p:spPr>
        <p:txBody>
          <a:bodyPr wrap="none" rtlCol="0">
            <a:spAutoFit/>
          </a:bodyPr>
          <a:lstStyle/>
          <a:p>
            <a:r>
              <a:rPr lang="en-AU" dirty="0" smtClean="0"/>
              <a:t>125 (50%?)</a:t>
            </a:r>
            <a:endParaRPr lang="en-AU" dirty="0"/>
          </a:p>
        </p:txBody>
      </p:sp>
      <p:sp>
        <p:nvSpPr>
          <p:cNvPr id="7" name="TextBox 6"/>
          <p:cNvSpPr txBox="1"/>
          <p:nvPr/>
        </p:nvSpPr>
        <p:spPr>
          <a:xfrm>
            <a:off x="6244118" y="1713300"/>
            <a:ext cx="2210862" cy="369332"/>
          </a:xfrm>
          <a:prstGeom prst="rect">
            <a:avLst/>
          </a:prstGeom>
          <a:noFill/>
        </p:spPr>
        <p:txBody>
          <a:bodyPr wrap="none" rtlCol="0">
            <a:spAutoFit/>
          </a:bodyPr>
          <a:lstStyle/>
          <a:p>
            <a:r>
              <a:rPr lang="en-AU" dirty="0" smtClean="0"/>
              <a:t>25 parallel sessions</a:t>
            </a:r>
            <a:endParaRPr lang="en-AU" dirty="0"/>
          </a:p>
        </p:txBody>
      </p:sp>
      <p:sp>
        <p:nvSpPr>
          <p:cNvPr id="10" name="TextBox 9"/>
          <p:cNvSpPr txBox="1"/>
          <p:nvPr/>
        </p:nvSpPr>
        <p:spPr>
          <a:xfrm>
            <a:off x="3851920" y="2780928"/>
            <a:ext cx="2210862" cy="369332"/>
          </a:xfrm>
          <a:prstGeom prst="rect">
            <a:avLst/>
          </a:prstGeom>
          <a:noFill/>
        </p:spPr>
        <p:txBody>
          <a:bodyPr wrap="none" rtlCol="0">
            <a:spAutoFit/>
          </a:bodyPr>
          <a:lstStyle/>
          <a:p>
            <a:r>
              <a:rPr lang="en-AU" dirty="0" smtClean="0"/>
              <a:t>14 parallel sessions</a:t>
            </a:r>
            <a:endParaRPr lang="en-AU" dirty="0"/>
          </a:p>
        </p:txBody>
      </p:sp>
    </p:spTree>
    <p:custDataLst>
      <p:tags r:id="rId1"/>
    </p:custDataLst>
    <p:extLst>
      <p:ext uri="{BB962C8B-B14F-4D97-AF65-F5344CB8AC3E}">
        <p14:creationId xmlns:p14="http://schemas.microsoft.com/office/powerpoint/2010/main" val="779328128"/>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Number of papers in “Topology Optimization”</a:t>
            </a:r>
            <a:br>
              <a:rPr lang="en-AU" dirty="0" smtClean="0"/>
            </a:br>
            <a:r>
              <a:rPr lang="en-AU" dirty="0" smtClean="0"/>
              <a:t>(Source: Web of Science – all databases)</a:t>
            </a:r>
            <a:endParaRPr lang="en-AU" dirty="0"/>
          </a:p>
        </p:txBody>
      </p:sp>
      <p:pic>
        <p:nvPicPr>
          <p:cNvPr id="849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615314"/>
            <a:ext cx="8028384" cy="476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1927865"/>
            <a:ext cx="1013419" cy="4154984"/>
          </a:xfrm>
          <a:prstGeom prst="rect">
            <a:avLst/>
          </a:prstGeom>
          <a:noFill/>
        </p:spPr>
        <p:txBody>
          <a:bodyPr wrap="none" rtlCol="0">
            <a:spAutoFit/>
          </a:bodyPr>
          <a:lstStyle/>
          <a:p>
            <a:r>
              <a:rPr lang="en-AU" sz="1200" dirty="0" smtClean="0"/>
              <a:t>WCSMO-1</a:t>
            </a:r>
          </a:p>
          <a:p>
            <a:endParaRPr lang="en-AU" sz="1200" dirty="0"/>
          </a:p>
          <a:p>
            <a:r>
              <a:rPr lang="en-AU" sz="1200" dirty="0" smtClean="0"/>
              <a:t>WCSMO-2</a:t>
            </a:r>
            <a:endParaRPr lang="en-AU" sz="1200" dirty="0"/>
          </a:p>
          <a:p>
            <a:endParaRPr lang="en-AU" sz="1200" dirty="0" smtClean="0"/>
          </a:p>
          <a:p>
            <a:r>
              <a:rPr lang="en-AU" sz="1200" dirty="0" smtClean="0"/>
              <a:t>WCSMO-3</a:t>
            </a:r>
            <a:endParaRPr lang="en-AU" sz="1200" dirty="0"/>
          </a:p>
          <a:p>
            <a:endParaRPr lang="en-AU" sz="1200" dirty="0" smtClean="0"/>
          </a:p>
          <a:p>
            <a:r>
              <a:rPr lang="en-AU" sz="1200" dirty="0" smtClean="0"/>
              <a:t>WCSMO-4</a:t>
            </a:r>
            <a:endParaRPr lang="en-AU" sz="1200" dirty="0"/>
          </a:p>
          <a:p>
            <a:endParaRPr lang="en-AU" sz="1200" dirty="0" smtClean="0"/>
          </a:p>
          <a:p>
            <a:r>
              <a:rPr lang="en-AU" sz="1200" dirty="0" smtClean="0"/>
              <a:t>WCSMO-5</a:t>
            </a:r>
            <a:endParaRPr lang="en-AU" sz="1200" dirty="0"/>
          </a:p>
          <a:p>
            <a:endParaRPr lang="en-AU" sz="1200" dirty="0" smtClean="0"/>
          </a:p>
          <a:p>
            <a:r>
              <a:rPr lang="en-AU" sz="1200" dirty="0" smtClean="0"/>
              <a:t>WCSMO-6</a:t>
            </a:r>
            <a:endParaRPr lang="en-AU" sz="1200" dirty="0"/>
          </a:p>
          <a:p>
            <a:endParaRPr lang="en-AU" sz="1200" dirty="0" smtClean="0"/>
          </a:p>
          <a:p>
            <a:r>
              <a:rPr lang="en-AU" sz="1200" dirty="0" smtClean="0"/>
              <a:t>WCSMO-7</a:t>
            </a:r>
            <a:endParaRPr lang="en-AU" sz="1200" dirty="0"/>
          </a:p>
          <a:p>
            <a:endParaRPr lang="en-AU" sz="1200" dirty="0" smtClean="0"/>
          </a:p>
          <a:p>
            <a:r>
              <a:rPr lang="en-AU" sz="1200" dirty="0" smtClean="0"/>
              <a:t>WCSMO-8</a:t>
            </a:r>
            <a:endParaRPr lang="en-AU" sz="1200" dirty="0"/>
          </a:p>
          <a:p>
            <a:endParaRPr lang="en-AU" sz="1200" dirty="0" smtClean="0"/>
          </a:p>
          <a:p>
            <a:r>
              <a:rPr lang="en-AU" sz="1200" dirty="0" smtClean="0"/>
              <a:t>WCSMO-9</a:t>
            </a:r>
            <a:endParaRPr lang="en-AU" sz="1200" dirty="0"/>
          </a:p>
          <a:p>
            <a:endParaRPr lang="en-AU" sz="1200" dirty="0" smtClean="0"/>
          </a:p>
          <a:p>
            <a:r>
              <a:rPr lang="en-AU" sz="1200" dirty="0" smtClean="0"/>
              <a:t>WCSMO-10</a:t>
            </a:r>
            <a:endParaRPr lang="en-AU" sz="1200" dirty="0"/>
          </a:p>
          <a:p>
            <a:endParaRPr lang="en-AU" sz="1200" dirty="0" smtClean="0"/>
          </a:p>
          <a:p>
            <a:r>
              <a:rPr lang="en-AU" sz="1200" dirty="0" smtClean="0"/>
              <a:t>WCSMO-11</a:t>
            </a:r>
            <a:endParaRPr lang="en-AU" sz="1200" dirty="0"/>
          </a:p>
          <a:p>
            <a:endParaRPr lang="en-AU" sz="1200" dirty="0"/>
          </a:p>
        </p:txBody>
      </p:sp>
      <p:sp>
        <p:nvSpPr>
          <p:cNvPr id="10" name="TextBox 9"/>
          <p:cNvSpPr txBox="1"/>
          <p:nvPr/>
        </p:nvSpPr>
        <p:spPr>
          <a:xfrm>
            <a:off x="6921086" y="6525344"/>
            <a:ext cx="2198038" cy="369332"/>
          </a:xfrm>
          <a:prstGeom prst="rect">
            <a:avLst/>
          </a:prstGeom>
          <a:noFill/>
        </p:spPr>
        <p:txBody>
          <a:bodyPr wrap="none" rtlCol="0">
            <a:spAutoFit/>
          </a:bodyPr>
          <a:lstStyle/>
          <a:p>
            <a:r>
              <a:rPr lang="en-AU" dirty="0" smtClean="0"/>
              <a:t>(As </a:t>
            </a:r>
            <a:r>
              <a:rPr lang="en-AU" dirty="0" smtClean="0"/>
              <a:t>of 6 June </a:t>
            </a:r>
            <a:r>
              <a:rPr lang="en-AU" dirty="0" smtClean="0"/>
              <a:t>2015)</a:t>
            </a:r>
            <a:endParaRPr lang="en-AU" dirty="0"/>
          </a:p>
        </p:txBody>
      </p:sp>
    </p:spTree>
    <p:custDataLst>
      <p:tags r:id="rId1"/>
    </p:custDataLst>
    <p:extLst>
      <p:ext uri="{BB962C8B-B14F-4D97-AF65-F5344CB8AC3E}">
        <p14:creationId xmlns:p14="http://schemas.microsoft.com/office/powerpoint/2010/main" val="208172438"/>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Citations in the topics of “Topology Optimization” </a:t>
            </a:r>
            <a:br>
              <a:rPr lang="en-AU" dirty="0" smtClean="0"/>
            </a:br>
            <a:r>
              <a:rPr lang="en-AU" dirty="0" smtClean="0"/>
              <a:t>over the last 20 years</a:t>
            </a:r>
            <a:endParaRPr lang="en-AU" dirty="0"/>
          </a:p>
        </p:txBody>
      </p:sp>
      <p:sp>
        <p:nvSpPr>
          <p:cNvPr id="3" name="AutoShape 2" descr="http://charts.webofknowledge.com.ezproxy2.library.usyd.edu.au/ChartServer/draw?SessionID=N1DhbQkNbz3j3kmBDOX&amp;Product=UA&amp;GraphID=TC_BarChart_44"/>
          <p:cNvSpPr>
            <a:spLocks noChangeAspect="1" noChangeArrowheads="1"/>
          </p:cNvSpPr>
          <p:nvPr/>
        </p:nvSpPr>
        <p:spPr bwMode="auto">
          <a:xfrm>
            <a:off x="63500" y="-136525"/>
            <a:ext cx="28575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 name="AutoShape 4" descr="http://charts.webofknowledge.com.ezproxy2.library.usyd.edu.au/ChartServer/draw?SessionID=N1DhbQkNbz3j3kmBDOX&amp;Product=UA&amp;GraphID=TC_BarChart_44"/>
          <p:cNvSpPr>
            <a:spLocks noChangeAspect="1" noChangeArrowheads="1"/>
          </p:cNvSpPr>
          <p:nvPr/>
        </p:nvSpPr>
        <p:spPr bwMode="auto">
          <a:xfrm>
            <a:off x="215900" y="15875"/>
            <a:ext cx="28575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860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6454" t="43876" r="37732" b="12558"/>
          <a:stretch/>
        </p:blipFill>
        <p:spPr bwMode="auto">
          <a:xfrm>
            <a:off x="1763688" y="1312849"/>
            <a:ext cx="5384006" cy="511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8264" y="6196398"/>
            <a:ext cx="2044149" cy="369332"/>
          </a:xfrm>
          <a:prstGeom prst="rect">
            <a:avLst/>
          </a:prstGeom>
          <a:noFill/>
        </p:spPr>
        <p:txBody>
          <a:bodyPr wrap="none" rtlCol="0">
            <a:spAutoFit/>
          </a:bodyPr>
          <a:lstStyle/>
          <a:p>
            <a:r>
              <a:rPr lang="en-AU" dirty="0" smtClean="0"/>
              <a:t>As of 6 June 2015</a:t>
            </a:r>
            <a:endParaRPr lang="en-AU" dirty="0"/>
          </a:p>
        </p:txBody>
      </p:sp>
    </p:spTree>
    <p:custDataLst>
      <p:tags r:id="rId1"/>
    </p:custDataLst>
    <p:extLst>
      <p:ext uri="{BB962C8B-B14F-4D97-AF65-F5344CB8AC3E}">
        <p14:creationId xmlns:p14="http://schemas.microsoft.com/office/powerpoint/2010/main" val="208172438"/>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Real-Life Applications  </a:t>
            </a:r>
            <a:endParaRPr lang="en-AU" dirty="0"/>
          </a:p>
        </p:txBody>
      </p:sp>
      <p:pic>
        <p:nvPicPr>
          <p:cNvPr id="4" name="Picture 5"/>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340768"/>
            <a:ext cx="2127070" cy="43458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QNCC"/>
          <p:cNvPicPr>
            <a:picLocks noChangeAspect="1" noChangeArrowheads="1"/>
          </p:cNvPicPr>
          <p:nvPr/>
        </p:nvPicPr>
        <p:blipFill>
          <a:blip r:embed="rId5" cstate="print">
            <a:extLst>
              <a:ext uri="{28A0092B-C50C-407E-A947-70E740481C1C}">
                <a14:useLocalDpi xmlns:a14="http://schemas.microsoft.com/office/drawing/2010/main" val="0"/>
              </a:ext>
            </a:extLst>
          </a:blip>
          <a:srcRect t="7970" b="10626"/>
          <a:stretch>
            <a:fillRect/>
          </a:stretch>
        </p:blipFill>
        <p:spPr bwMode="auto">
          <a:xfrm>
            <a:off x="2843808" y="2924944"/>
            <a:ext cx="6048672" cy="302433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81736" y="6258882"/>
            <a:ext cx="1860317" cy="369332"/>
          </a:xfrm>
          <a:prstGeom prst="rect">
            <a:avLst/>
          </a:prstGeom>
          <a:noFill/>
        </p:spPr>
        <p:txBody>
          <a:bodyPr wrap="none" rtlCol="0">
            <a:spAutoFit/>
          </a:bodyPr>
          <a:lstStyle/>
          <a:p>
            <a:r>
              <a:rPr lang="en-AU" dirty="0" smtClean="0"/>
              <a:t>(Xie et al #1197)</a:t>
            </a:r>
            <a:endParaRPr lang="en-AU" dirty="0"/>
          </a:p>
        </p:txBody>
      </p:sp>
      <p:sp>
        <p:nvSpPr>
          <p:cNvPr id="6" name="Rectangle 5"/>
          <p:cNvSpPr/>
          <p:nvPr/>
        </p:nvSpPr>
        <p:spPr>
          <a:xfrm>
            <a:off x="4415454" y="5949280"/>
            <a:ext cx="2749471" cy="369332"/>
          </a:xfrm>
          <a:prstGeom prst="rect">
            <a:avLst/>
          </a:prstGeom>
        </p:spPr>
        <p:txBody>
          <a:bodyPr wrap="none">
            <a:spAutoFit/>
          </a:bodyPr>
          <a:lstStyle/>
          <a:p>
            <a:r>
              <a:rPr lang="en-AU" dirty="0"/>
              <a:t>Qatar Convention Centre</a:t>
            </a:r>
          </a:p>
        </p:txBody>
      </p:sp>
      <p:pic>
        <p:nvPicPr>
          <p:cNvPr id="9" name="Picture 5" descr="dscf28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406" b="17427"/>
          <a:stretch/>
        </p:blipFill>
        <p:spPr bwMode="auto">
          <a:xfrm>
            <a:off x="3419872" y="1284889"/>
            <a:ext cx="4426601" cy="1798320"/>
          </a:xfrm>
          <a:prstGeom prst="rect">
            <a:avLst/>
          </a:prstGeom>
          <a:noFill/>
          <a:ln w="12700">
            <a:solidFill>
              <a:schemeClr val="accent3">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726841" y="5692276"/>
            <a:ext cx="1749197" cy="369332"/>
          </a:xfrm>
          <a:prstGeom prst="rect">
            <a:avLst/>
          </a:prstGeom>
        </p:spPr>
        <p:txBody>
          <a:bodyPr wrap="none">
            <a:spAutoFit/>
          </a:bodyPr>
          <a:lstStyle/>
          <a:p>
            <a:r>
              <a:rPr lang="en-AU" dirty="0" smtClean="0"/>
              <a:t>Building design</a:t>
            </a:r>
            <a:endParaRPr lang="en-AU" dirty="0"/>
          </a:p>
        </p:txBody>
      </p:sp>
    </p:spTree>
    <p:custDataLst>
      <p:tags r:id="rId1"/>
    </p:custDataLst>
    <p:extLst>
      <p:ext uri="{BB962C8B-B14F-4D97-AF65-F5344CB8AC3E}">
        <p14:creationId xmlns:p14="http://schemas.microsoft.com/office/powerpoint/2010/main" val="410583050"/>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4" name="TextBox 33"/>
          <p:cNvSpPr txBox="1"/>
          <p:nvPr/>
        </p:nvSpPr>
        <p:spPr>
          <a:xfrm>
            <a:off x="177640" y="1412776"/>
            <a:ext cx="8856984" cy="4647426"/>
          </a:xfrm>
          <a:prstGeom prst="rect">
            <a:avLst/>
          </a:prstGeom>
          <a:noFill/>
        </p:spPr>
        <p:txBody>
          <a:bodyPr wrap="square" rtlCol="0">
            <a:spAutoFit/>
          </a:bodyPr>
          <a:lstStyle/>
          <a:p>
            <a:pPr>
              <a:spcBef>
                <a:spcPts val="1200"/>
              </a:spcBef>
              <a:buFont typeface="Wingdings" pitchFamily="2" charset="2"/>
              <a:buChar char="v"/>
            </a:pPr>
            <a:r>
              <a:rPr lang="en-AU" sz="2400" dirty="0" smtClean="0">
                <a:solidFill>
                  <a:schemeClr val="bg1">
                    <a:lumMod val="65000"/>
                  </a:schemeClr>
                </a:solidFill>
              </a:rPr>
              <a:t> Topology and shape optimisation in recent WCSMO. </a:t>
            </a:r>
          </a:p>
          <a:p>
            <a:pPr>
              <a:spcBef>
                <a:spcPts val="1200"/>
              </a:spcBef>
              <a:buFont typeface="Wingdings" pitchFamily="2" charset="2"/>
              <a:buChar char="v"/>
            </a:pPr>
            <a:r>
              <a:rPr lang="en-AU" sz="2400" dirty="0"/>
              <a:t> </a:t>
            </a:r>
            <a:r>
              <a:rPr lang="en-AU" sz="2400" dirty="0" smtClean="0"/>
              <a:t>Algorithmic aspects</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Stress criteria</a:t>
            </a:r>
          </a:p>
          <a:p>
            <a:pPr>
              <a:spcBef>
                <a:spcPts val="1200"/>
              </a:spcBef>
              <a:buFont typeface="Wingdings" pitchFamily="2" charset="2"/>
              <a:buChar char="v"/>
            </a:pPr>
            <a:r>
              <a:rPr lang="en-AU" sz="2400" dirty="0" smtClean="0">
                <a:solidFill>
                  <a:schemeClr val="bg1">
                    <a:lumMod val="65000"/>
                  </a:schemeClr>
                </a:solidFill>
              </a:rPr>
              <a:t> Thermofluids </a:t>
            </a:r>
          </a:p>
          <a:p>
            <a:pPr>
              <a:spcBef>
                <a:spcPts val="1200"/>
              </a:spcBef>
              <a:buFont typeface="Wingdings" pitchFamily="2" charset="2"/>
              <a:buChar char="v"/>
            </a:pPr>
            <a:r>
              <a:rPr lang="en-AU" sz="2400" dirty="0" smtClean="0">
                <a:solidFill>
                  <a:schemeClr val="bg1">
                    <a:lumMod val="65000"/>
                  </a:schemeClr>
                </a:solidFill>
              </a:rPr>
              <a:t> Multiscale problems</a:t>
            </a:r>
          </a:p>
          <a:p>
            <a:pPr>
              <a:spcBef>
                <a:spcPts val="1200"/>
              </a:spcBef>
              <a:buFont typeface="Wingdings" pitchFamily="2" charset="2"/>
              <a:buChar char="v"/>
            </a:pPr>
            <a:r>
              <a:rPr lang="en-AU" sz="2400" dirty="0" smtClean="0">
                <a:solidFill>
                  <a:schemeClr val="bg1">
                    <a:lumMod val="65000"/>
                  </a:schemeClr>
                </a:solidFill>
              </a:rPr>
              <a:t> Metamaterials</a:t>
            </a:r>
          </a:p>
          <a:p>
            <a:pPr>
              <a:spcBef>
                <a:spcPts val="1200"/>
              </a:spcBef>
              <a:buFont typeface="Wingdings" pitchFamily="2" charset="2"/>
              <a:buChar char="v"/>
            </a:pPr>
            <a:r>
              <a:rPr lang="en-AU" sz="2400" dirty="0" smtClean="0">
                <a:solidFill>
                  <a:schemeClr val="bg1">
                    <a:lumMod val="65000"/>
                  </a:schemeClr>
                </a:solidFill>
              </a:rPr>
              <a:t> Energy harvest (wind, solar, radiation </a:t>
            </a:r>
            <a:r>
              <a:rPr lang="en-AU" sz="2400" dirty="0" err="1" smtClean="0">
                <a:solidFill>
                  <a:schemeClr val="bg1">
                    <a:lumMod val="65000"/>
                  </a:schemeClr>
                </a:solidFill>
              </a:rPr>
              <a:t>etc</a:t>
            </a:r>
            <a:r>
              <a:rPr lang="en-AU" sz="2400" dirty="0" smtClean="0">
                <a:solidFill>
                  <a:schemeClr val="bg1">
                    <a:lumMod val="65000"/>
                  </a:schemeClr>
                </a:solidFill>
              </a:rPr>
              <a:t>)</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Biomedical engineering</a:t>
            </a:r>
          </a:p>
          <a:p>
            <a:pPr>
              <a:spcBef>
                <a:spcPts val="1200"/>
              </a:spcBef>
              <a:buFont typeface="Wingdings" pitchFamily="2" charset="2"/>
              <a:buChar char="v"/>
            </a:pPr>
            <a:r>
              <a:rPr lang="en-AU" sz="2400" dirty="0">
                <a:solidFill>
                  <a:schemeClr val="bg1">
                    <a:lumMod val="65000"/>
                  </a:schemeClr>
                </a:solidFill>
              </a:rPr>
              <a:t> </a:t>
            </a:r>
            <a:r>
              <a:rPr lang="en-AU" sz="2400" dirty="0" smtClean="0">
                <a:solidFill>
                  <a:schemeClr val="bg1">
                    <a:lumMod val="65000"/>
                  </a:schemeClr>
                </a:solidFill>
              </a:rPr>
              <a:t>Additive manufacturing</a:t>
            </a:r>
          </a:p>
        </p:txBody>
      </p:sp>
    </p:spTree>
    <p:custDataLst>
      <p:tags r:id="rId1"/>
    </p:custDataLst>
    <p:extLst>
      <p:ext uri="{BB962C8B-B14F-4D97-AF65-F5344CB8AC3E}">
        <p14:creationId xmlns:p14="http://schemas.microsoft.com/office/powerpoint/2010/main" val="3946231462"/>
      </p:ext>
    </p:extLst>
  </p:cSld>
  <p:clrMapOvr>
    <a:masterClrMapping/>
  </p:clrMapOvr>
  <mc:AlternateContent xmlns:mc="http://schemas.openxmlformats.org/markup-compatibility/2006" xmlns:p14="http://schemas.microsoft.com/office/powerpoint/2010/main">
    <mc:Choice Requires="p14">
      <p:transition spd="slow" p14:dur="2000" advTm="54086"/>
    </mc:Choice>
    <mc:Fallback xmlns="">
      <p:transition spd="slow" advTm="5408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descr="data:image/jpeg;base64,/9j/4AAQSkZJRgABAQAAAQABAAD/2wCEAAkGBwgHBgkIBwgKCgkLDRYPDQwMDRsUFRAWIB0iIiAdHx8kKDQsJCYxJx8fLT0tMTU3Ojo6Iys/RD84QzQ5OjcBCgoKDQwNGg8PGjclHyU3Nzc3Nzc3Nzc3Nzc3Nzc3Nzc3Nzc3Nzc3Nzc3Nzc3Nzc3Nzc3Nzc3Nzc3Nzc3Nzc3N//AABEIAKAAogMBIgACEQEDEQH/xAAcAAACAwADAQAAAAAAAAAAAAAABgQFBwECAwj/xABSEAABAwMDAQYCBQcECxEAAAABAgMEAAURBhIhMQcTFCJBUWFxFTJSgZEWI0JiobHRcoKUsggkMzQ2RVZ0dZXBFzU3Q0RGV2NzhJKTorPD4fH/xAAWAQEBAQAAAAAAAAAAAAAAAAAAAQL/xAAXEQEBAQEAAAAAAAAAAAAAAAAAAVER/9oADAMBAAIRAxEAPwDcaKKKAooooCiiuD0oOa4zVPJ1LbmJohJcU9I390oNIKkNuEZShax5UKPGATnke9KsvVl3lRAUqh20yGUOsEuBSgrenc35h5llBV0QQkp9aDQsiuCtI6qA+ZrPGo92ucYLWxcpbbcklKX1FsqC2QCcK7velLg4BAGD0rxe0bcJTOFW2MXRD8IHJkltZx58KwGiUkFf6KhnAzQaTvTnG4Z9s1zkUhydLTk3o3Fu2wXlomGShxD6UOOcAJ3EtEjGPRQBqGzZrvaoSzHiXBtbcbuCpp5KlLC3GwVhKTgqQkLOcAnNBpGa5rPIGoLu0+mO3KbkOPSgltiblLrTIQfMpJQ2vlW3narbz1q9gayguxozlwSYpeZDqnEhS2G0qJCSpzACQoJyN2ODQM1FdQoEAjkHpXagKKKKAooooCiiigKKKKAooqvvN1YtcUOupW44tWxlhv67q/RKc8fHJ4ABJwKD0ulwj2yE/MlKUGmkblbUlR+4Dr1FIt4vU6+tdyG5MdrarfEiL75bqFeVt3LSgSErBQtCVjBOSrHXq43cL5eUy46HHne8UlBewGoiCnC2XkZ9M5wM975eQBkOdksUW0IJbHeSFpCXH1AAkDolIHCUD0SMAfiaBdt2kZMjLtxcXG7wNh1KF733yjbhTi/qoUdiSe7SDlI8xq1mSrHpm4xkmGzGeuTjh75psAqWME7j15yT8gaYcVnGsIks6ugXKUDLtcWQ2w43kbUF1SRgN+uBtKlE9DnGBghojLjbzaHWVpcbWkKQtJyFA+oNemKrLE4gRnYiCkmG6pjCegHVP/pUn781YOOttf3RaUj3UQKDviuqsDk/jXREhlzht1Cz+qoGqPVUG53dLVvt0h6GyvPin0lICkY+oOCrJ6ZGMAk89KDvbHouq7Qt6dAjvRHXVpZQ6kOBxoHCV4P2hyPgRUG7aQQ+6t6EtG1a0OLhyAe6WUJSlICk4UgbUgEcpxnKTmpmjzahbS3aVqPduFD6HXy4426kBJSskk5G0AemAMcUwUGbwn7pZJ7i1NzEvPOLT4aW6CiW+skoCVZICUALUpaQny4BTkYpw09fo18jKdY8i217HEbgpOdoVlKx5VghSTke/ODxU25W6Lc4xjzGgtBOQckKQr0UlQ5Soe45pBvVlmWyWh0ubG2G1eHuo2oTFysKUtxIx5z+qMO5woJxyGk5oqksN/buS3I7sd2LKQN4aewFON5wFgA8exT1SeDirvrQFFFFAUUUUBRRXGaDzkyGYsd1+S6hplpJW444cJSkDJJPoKzi6PTL7eBElssvOPKcEW3Pt7kISOEPhY6oKSoqIVg7g3jJq41zckuuN2ht4sK3JedfcaDjCcBSkpcG4EjCFK4zjaM8HnpYrdNbgqCozyIF2yoliQWnYQUAEFKABtzwpRSRhSjxgcBYW+VaNO3ONp9TqzcJyS+qQ4n++HOQdyhwFHacJ6AJwOABTPWJSI8q3Wi6typUi5S2r23DKpBUoPtJShSfMc92QVbtwI83tmnywXmWyHPFOiXZ2W1KXcnlBtcVSR5mnQrBUR9oAfHnkg3uLCElSiAkDJJOABSavVCrlKkMaMtabm4teJE5xXdxEEDHK+rhGAMJB+YqNHjTNfLTKuHfRNL5zGhglDk8fbd9Q2fRPr1NMF1v1i0tEaYlPtRhgIYiMI3LV6BKG0jP7KCqb0ndZ5337UksBR3Ki2pPhGs/FQytXp+kOlSBoHSyWz4m2pkhIypcx1bv3kqNRHr1rCUPpC3WBpi3sncYktz+25SfXaAdrZxyArJPwqGu4udoq/o63CTFsDZxc3nEKadeX6x056YxhZ+4daCxg6N0VcYbcq2W2Eph0ZQ9DUUhX3pNcnRbsE77BqK7wFjo06+ZTJ+aHM/sIqFOj/kBMXc7cwRpt4j6QiNJJ8GenfNpH6P2kj516N6i1PdT9KWCyMuWZHCGpay1Jmj7beeEj2CuvwoO4vd604pStT2lt+JwV3W1NlWPi61yofMbh8qbLfPi3KK3LgSGpEdwZQ60oKSfvqlsur7XdZHgVqcgXIDK4E1Pduj5Z4UPikmq+66dl2SS9edGoSh4ndKtRO1iWPUpHRDnsrofWgc6qLxNtW1dvuS2FpeG11p3GAggnKs9BhJ/Z7iqtjUqrvbm7nYX4xS2k+JgzEKbcBBIKd36CgQRyCD94NKV6aueoZqlWi0hbwfDb76nUNvwyQNyXFNrClp27cD2x9boA9poVZrsItsmp8U5lxl5hIefmgY2Nr6klKtoXnaFJVuKspNaFZ7k1c4aHm3GS4k7H0MuhwNOgeZG4cEg0uwtM3D6GlWeSphmKY6GozjTqlPIKOgWsJTuRwODk4yCSDxV6duX0VeMyQ4luVtZdZbaQ2zCKVlACuQVkLKUApSMILZOetBo1FFFAUUUUBXR5aW21LWfKkEn5Cuxpf1JOL9tnQ4DinJTRbEhpl0IdbZKhuUMkY8m7ByPnQKdmda1Nc2lrKdlwJekKhLU2FJbDZDbyTuSvhSEFQKTwU+hrTNvtSvo6NI7+VMl+KUoIbjNOSkYWtIytSvvUvGec7BTTQIOp40m2ahZmPWhmbYZbqRO7oKK2142JcU30V12lQ6pOCPKDVTqeDN1HqyVGsNuam2yMtoXVt+T3LMh9AJQg4Sc7QUlXv5R6U+6su4sOnp1z2lS2W/zaAMlbhIShI+aiBWf9nGmLg5BuzErUl0jyI9zcbeERxCULWUNrUfMknOVn9lAyqs+qrmhX01fo9sjn6zNnawoJ/7VzJ6eoAq105pqxWdHirTHbW68Nypq19666D6lw5J/Gs613CtjV3tNiveqp7jT6/ES/HS0pbQwn0wkDKlngZ9Aa1JN0tbVrYmeNiNQHEJ7l1TiUNqSRxgnjpQTRzQltKc7QBk5OBisdYvc6y3PUq7BqGPNhQCiWzBcUH2nGVnlCFpO5CgvKfbBTxV2db6qTcfAmy2ku+NELPjXNveFnvuvd9Anj50GkKQFJKVAEEYIIzkUYxjissd7SNRN2/xyrLa+58GJhAmuZDfe92f0OoPPy/CoerdRaklWy4pl3eJYzHnN25LMRRJccWEK3qdWAUoCFE8AHy9aDT71YrXfYnhrvBYlNegcRkp+R6j7qXo+nrpBbK9KancVH3EJjXEeLaTjgpC8hY54+scVeaelWhUBmDZ7jFlojNJT+afS4rAGMnBPWs1kGwq7Sz9E6kdipvAKFi3SgC3KTwQtJBGFj4Z3D40EmdEvVg1U1q282S1pjJSG7i9DfUsclIDyUKSCkpwMnnj5ZrVG9iwHEYIUAQoeo9Kz7Wum5cTR96kK1Pe3w3CdUWnXGylY2nyqwjoasuy+VITZF2We5vmWdYjlX22ikKaV96SB/NoHLHxpG1nFYh3JEjaEty0qceLxWtkONJB3dykjesoSfrHA7setPVU+qI7z1rLsRtS5UV5uQ0lABUopUMpHxKdyfvoO2l7iu62SLLdKVOqSUuKSkhK1JJSVJz+iSCQfYirak3SshyzxpirvIktxlOtpQ7cH0qcW8QEqSEhasZwkhPuTwKcR0oOaKKKArB/7Ilh+LdrXPjhbQkRVxnnWyR3gCgdisdRgk4rdzWL9qWujb5UjTl+sUacW32JMd4/3N1nduOUnkKwCjr7n5hd9iVtuDtgbvd5lTH3XgGobb7qtrTCeAQnOOcdcZwB9+nUpdnupHtVWxdyagtQbYHCzEaByshPBJxwB6AAffTbQI3af4+WqwWe0lgTJlxStJf5QA0kuEkeoGM4+FL2pNSN9nVhWLHcYN3ubs9TlzMiSkuFxQwVbEqynlKRgDgU13/ntG0olQ8ojzlD+VtQP3E181a9AGt7/AIH+MH/65oNZ012ns6jg3gaiNngveGLcQrOFLcIV1Jzx0rpO1Ey1o9jSl+tLamHLax4GTElBxCiTtbcUtQCWxkZyf21hYOKnC83Puiz46R3SmBHKC4cFodEY9hnpQfRt+hux9D2iJPjQGLlOmw4r6oiRtWVOpycgDqBn+NVkFaZGooT4UT4nU9wWCfZqOtsfsSKT9Po1MjTWkZFnlG5LemvOMW6VjY0trekFKiQdu052+4GKs7TB1xG1HYLfcIlvgOqemvxnXfzoUtaSpzcEq9lcUElMUyLDBZSMqk6WuCAPcpdSU/vNN2llsztR3APR2XRcLVCuCEupBBJQpB9/s0o3i1aysFwsFrt5ttykmDMYYQhst4bOwrKipWCeRioNvtmsWbnEt92WmylmxOsNvxClTrzLO07c5O05UOfYmgt9P6hd0zc5lrTY2X9T3C4gPFl5KYu1QUUJC0jy7QnG0gE5JrwVrSNpXR7vh12SRe27i64uJ3nebULcUrAOASUlQ/A1i8e83KMlKY86Q2EveIG1wj87gjf/ACsE8/Goa3VuLUtxRUtZ3KUepPrQb3o7tITrT6UterlWy32xyGpClmQGSsq4wCpXtu6e1X2k4dzsOv3Ylynonx7hbR4OUEBK3EMq47zHBUEuYyOowa+ZdxxjivqmSSnWOh9v6VvlhXy2M0DxS7rm0SbrYpH0bIkRrkwguRHY7pQoLHODjgg9MH94FMVVWo5k2BaJU23MtPvRkFwsukpDiRyQFDocdDg0Hzh2WG4XXtJt6JS33sSnJclC1HG8JOVkdM5xzX1GKwO1dqUI6nnSrHpdpM+6BliOSoJJczhRWQOQSR067Rmt5jh0MID60rdAG9SE7QT64HOBQelFFFBwrpzWWds2jY2o4X01FnRo8u2tlL5cUNqm89CR0I5x861MjNY/276TedgJv1mYc70eS4pjjBdbx5VrA+ttIA9eCPQUDtoVu0WW2RNM2ya3LfhMJcfUzyMr824noNxJIGc4+VNdY5/Y4wnWbLd57iMNyH0IQsjlQQDnn2G799azOuES3sKfnSWI7KQSVuuBIAHU5NAuavAj6l0lcFA7G5zkdZzgAOsqSM/zgmvmjX3+G9//ANIPf1zX0TqC5x9Y2KfGsLchxyOlMqHMUwpLTrzSwoJQogbvq4yOCDwa+a9TTkXXUFyuLaVIRKkreCVdU7jnB/Gg40yEq1HagoApM1kEHpjeK13+yKjwmIVlMJmO2VOu7iylIzwnrisRSdvIOD6EV3W845jvHFqA6blE4oN27NP95Oz7/O5/7l086l/w/wBHf99/9pNZvoi8W606a0NKuMxlhqPJnKdJVkpBC8cDnJyMDHOae48uVqfVlmvDMFcO021L5S/LcCFye8QE+VvqAMDlWOtBPvn/AAj6W/zSd+5qousP8LYH+hbj/wDFXrqxM5m/2a/WyIi4N29qQ2/GbkJQ6Q5swUbuDjaeMil+56qtF81NGchyNi49puDchmQktLZWQ1hKgr3+GQcGgzLsJaYe14hEpDS2/CO+V0Aj096j9tzbDXaFNRGQ2hsNM4S2AB9Qe1IyFqbOW1qSr3ScULWpxW5aypXuTmg6V9Wwj4zXFlQkgi3WRTih7F0oA/Y2a+U8fGvqHs9lpdjytTSW3kt3RxtiOSkkNR2UlKVH2BVuOf1hQaDVdeLjb4DKE3V1LLEhXc73BhBKh9Uq6Jz8ce3WrAKzSZ2vQX7j2eXliI33jqUId2jrhDiVK/YDQI+hOzeFbNbz7kq6xnrfaJJQwkKG7eUhQCz0G0Kx8SK2pBCk5SQQehHrXzh2I6Wfvt7VOntuOWeKe8Uhw5bff/RBB4Vjk/cPevpBIwMUHNFFFAVUamm3O321yXabe1PcZSVLjqdLalpHXbwcn4HrVvXChQfNEDtFudzv8K2I2xLLJvLby4racENqdBU2SMZSckkY5/ZX0BqW2KucACMzCcmMOB2MZrPeNoX0yU5HoTjnrisz1xp/RFivJ1M3KbE6FJRIftjMhH55QWM+Xqk55x0OKZ+zfXSNa3O+KbStpiOprwrK0gK7sg5UcE+YqB9cAY+8PN+PD05cIz8+5XK8X5S1uRLfGVsTuVncUsp8qU+Y5UvPzqExp6wWnVrka6WaI7BvjhfhPPshRakYythR9M/WSP5QpxRaGoEy4zGnmY4muB2Q+EgOnCQNu48ADb7cc+vNL852Bdp1y09Lglqztx2ne9SFd94hxatqk4BIVxu9/U+tBeJ0TpY/837b/Rk/wrn8iNLf5PW3+jp/hVdYr/Ltc9Gn9WOJEw8Q7hja1OSOg/Vc90+vUU37uM4NBk+s9PWdnV1nh23S9ulNtRX5EiOFNxwvJSlGVHGcHPHxrj6Hg/8ARxa/9aMfxqPqYRrnry9OSHNLqTFQxEQi+KUSCE71FAB93ME/Co30fbvs9mX4OfxoLH6Hgnr2b2v/AFox/Gobdmto1lYPGaQt1viSVvRnE+IakJdUpBUnIGcEFHB+Jry+j7d9nsy/Bz+NQrmIdpTEujDuiGVQpjDpNoKg+U7wFAZOCME5+AoNZ/IjSv8Ak/bf6On+FH5EaV/yftv9HT/Cr/NL2ptTJtjjdttrPjr3JB8PDQfqj7bh/RQPU/hQKus9OafekRtNWWy25u5TxueeQwkGJGB87nTgnon4/KrW32+w6mb7mE9Laj2tPgmkw7gpnCRwQpKCCM7R9bqMEV4Q4Uq1QZky3+Fv11dfBvhSsd46nb/cmh0ASD5Un2x1PExi2WLUzEa52SS5DnMhKBJjq2PoSDgtOJPXoRhWcHp0oLiwWRyzF5tNzmy4p2hhmUsLLAHUBWMkdOpOMVkXaxrS76Z1pPh2V8NtS7e2l5KxuAcOfziRnAVtwM/D4CtM7SL+7pbSUi6Rlp8Qy40G0r5DmVpBSfmnd++s5cVontP1Eq8XKa5bWorTTBYffQ0ZJ8x654A6ZHX4UDz2YX2ffrKy+myx7ba0IS2yUr8zqgAFKSgDATnPrTuOlR4LEeLFZYhoQ3GbbCWkN/VSkdAPhUmgKKKKAooooFLX+h7brK2KZkBDE5vmPMSjKkH2Puk+1Z/oewO9lN3lTtWTYrcOY0WWHWVFSVrB3YOQCCQDj5Vth6HFZZ2n9mlx1Cz4q13eU88hW8w5j2W1fFHok8//AJQNujL5F1pphm4OobcDjqu8ZUkHulJXlIPxGEnP312bt8eyXCfcQ0/NuNxdLnTyoSlIASD0SAkc+p5xnpWb9maJ/ZrGun5YpFuiygFRQ4sKS46kHIynOCRjr1x8K0DRGo4Ws9JNyXlNOOKQWpzJ/RV6gj2Pp8KCPBfZ1LpC43DVDDMm1vqddYYDe0COjhChk53KwVA5H1h0qNa3b7aY7L1jkDUVncZS83FkuhE1ltX1cKPCxwfrYPxpklWrEFm3Rm0ItzLCkbASVZCcIHPUdT1zkD41H0LaZFq0zbWbilJnIitNuYH1AlIAT93r8c0FZH1Ro+W/i6MMW2as+Zm7RUsOE/NQwr5gmmBiBY5CA5Hh211BHCkNtqB/AVF1tKRDsneqiR5S1vtMttSEbkqU4sIx+2lnUOmdNQbfcLgrSsV0xFoRtgLUw45u25xtxzlXTPNA5rtdnbSVOQLekDqSygf7KoblfdEW9RacXa3n+nh4rKXnT8NiATS/LsOlI+mrjf4Wno1wYjMCSwZMx10PI2BZPnzt4PTnp6VbXh9GlDFMGJCt9plR1tCVFjpSY8gpy2SSMbDjAyOuPeg7SLtqK9NtiAwnTVucUlHjLnt8QrPADbWcJJyANx+6oMK4QNKXhy3xoJLqpLDc+XOkASZAdO1LwJ4UgK8uMjGDxwMztaMO226W+8NPISy+UwJZkDe2kKUC2sjOE+YbCR6L5zjibebDH1WiDMcZ7h2O+tP9ssb+9YJKVoKT1SoAEe3B+BCKu0Xi2XiN4G+XB2PuSGorkVtbAaChuQpwAKGEk4JOfnyKZJDcCzxrjcQhmNvBfkvYA3FKcblH5AVHBtOk7Asl3w9uhIUolx5ThSOuMqJJPPA+QHpWbXzU7naB2cLt1iUZF7kK/Ow2iAsNpc5KugTkBJ+ZwKDx1Fc0dq+kbbbbM819Nbw/Iik7UthIKVFR9MkjA56/Cr3sz7LIul8XC79zNux+oQMojj9XPU/H8KVOzfsnv8Wd9I3ibItKAnAZiPYec+BUOAPxrcY7XcsoaLi3NiQN7hyo/M+9B6YrmiigKKKKAooooCuCM1zRQZJ2zWJ6bESqdq1MRgr3NQ5MfawpQ6edIyD88/dSDosp00ze0y7zbXI063Os9wy8VKU5jKFY2/Mfzq+kLhAiXOG5DuEZqTGdGFtOpCkq+6k76FvmlMfQLab1aE/4vlLAkMj/AKp1X1gPRKvxoPKzRdUWOzwJFrfF8hLjtrVBmubH2yUgnu3TwoZ6JUPvr2d7RE+NjW+Hp67Pz1JWuRDW33TrKEgeYbvKvkgcKq4serbPd3jEaeVFnoGFwZaCy8n+arqPiMilqPITe9Raqlw5SfGsoTbITTbqUuJSnCnCMkbdyzjP6oPpQSL3qrTt5jMxp82TZZEeUzJbNxhuNAONrCkhW7AIyOfMPnVs1dLRNt4RCvtqlPKktvuuJkpCVFLiVHgE44Tgf7a9kQ5yXrWzJmOOBiOVTGu7SppzjHJUCrOemD0BzVXZ4Ni1BEblTdM291x11ScmA0pLI2hQyTz0IBP2sjigG4ditdivVtTe7exDnuOqbD0hJSwFpAKcbhwDkgZHWvB7UmlF6dRZJ13YvREdDDogMqdLmAAFYRuwcjPXrUdNvtTFrs1xi6SsijLcQh8twUeQqWlOBxkcFRzz9Wrd9clpN6g2l2OXme7U02yxtU0kkb04TjPl6cg5z8KCHK7QWI06Im42G6xYMgK8PJfjne46nBCUsgFfIzycdPvr3U/qrUadkRg6ct6j/fD4S5LcT+qjo2T7kkj2qDruVIa0s1eJz0WJPgLZnRoxVsWFp4cRuJyrcCoDgdR60zXLVFltcFmbPntMtvpStlB5cc3DICUDzE/ACgw/U76HtKv6bYvUdLzF5fdf8dLw44kKIRkn6x9efYVK7I9MPs3cuwNYxI8lScORoDYkKWgc4WVDakZ+f3VpCl3/AFVlNvhnT9rWfNMktAy3k+uxH/F5+0rn4Ux6e0/bdOxPDWyOGwo7nXVcuPK+0tXVR+dBZtJUlCQtW9WBlWMZNd6KKAoozRQFFFFAUUUUBRRRQFcHpXNFBWXnT9qvjQbu0CPJCeUKWjzIPuFdR91K/wDuW2ZV0ZlSZEyXHaSoIjSlhzbkY4cxvwOuCo090UCiNDJiq3WjUV/gADAbEzvm/wDwuhX7MVz+T+qGG9kbVqVjH/KLa2f6pH7qbaKBPZ05qcJShWporaGzlAYtSBt98ZPFd/yNlycfSmrL7IHqhh1EZJ/8tIV+2m2igQ53ZbZn5kWVDkS4brKVJW6hYddczjne4FFJGOo559KvrLpGyWV3v4cFCpeMGXIJdeP89WTV9RQcDgVzRRQQL1Jkxoe+GhKnitIAUCQASMnj4ZqiTe7shEDvYwIcbzIIjLJQQoA+vHHwpklsuO92W3dhSsKPxAIJFRfo9wqyuW6eSRj0zn+NTrUk1WM3K6u3qRFUziKM905sxng+uCParezuS3beyudjvlp3HHHB5HFcOQnlpA8WsHnkJ/8AuvePHLJVl1SwftUlSyakUUDpRVR//9k="/>
          <p:cNvSpPr>
            <a:spLocks noChangeAspect="1" noChangeArrowheads="1"/>
          </p:cNvSpPr>
          <p:nvPr/>
        </p:nvSpPr>
        <p:spPr bwMode="auto">
          <a:xfrm>
            <a:off x="63500" y="-655638"/>
            <a:ext cx="1323975" cy="130492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44388" name="AutoShape 4" descr="data:image/jpeg;base64,/9j/4AAQSkZJRgABAQAAAQABAAD/2wCEAAkGBwgHBgkIBwgKCgkLDRYPDQwMDRsUFRAWIB0iIiAdHx8kKDQsJCYxJx8fLT0tMTU3Ojo6Iys/RD84QzQ5OjcBCgoKDQwNGg8PGjclHyU3Nzc3Nzc3Nzc3Nzc3Nzc3Nzc3Nzc3Nzc3Nzc3Nzc3Nzc3Nzc3Nzc3Nzc3Nzc3Nzc3N//AABEIAKAAogMBIgACEQEDEQH/xAAcAAACAwADAQAAAAAAAAAAAAAABgQFBwECAwj/xABSEAABAwMDAQYCBQcECxEAAAABAgMEAAURBhIhMQcTFCJBUWFxFTJSgZEWI0JiobHRcoKUsggkMzQ2RVZ0dZXBFzU3Q0RGV2NzhJKTorPD4fH/xAAWAQEBAQAAAAAAAAAAAAAAAAAAAQL/xAAXEQEBAQEAAAAAAAAAAAAAAAAAAVER/9oADAMBAAIRAxEAPwDcaKKKAooooCiiuD0oOa4zVPJ1LbmJohJcU9I390oNIKkNuEZShax5UKPGATnke9KsvVl3lRAUqh20yGUOsEuBSgrenc35h5llBV0QQkp9aDQsiuCtI6qA+ZrPGo92ucYLWxcpbbcklKX1FsqC2QCcK7velLg4BAGD0rxe0bcJTOFW2MXRD8IHJkltZx58KwGiUkFf6KhnAzQaTvTnG4Z9s1zkUhydLTk3o3Fu2wXlomGShxD6UOOcAJ3EtEjGPRQBqGzZrvaoSzHiXBtbcbuCpp5KlLC3GwVhKTgqQkLOcAnNBpGa5rPIGoLu0+mO3KbkOPSgltiblLrTIQfMpJQ2vlW3narbz1q9gayguxozlwSYpeZDqnEhS2G0qJCSpzACQoJyN2ODQM1FdQoEAjkHpXagKKKKAooooCiiigKKKKAooqvvN1YtcUOupW44tWxlhv67q/RKc8fHJ4ABJwKD0ulwj2yE/MlKUGmkblbUlR+4Dr1FIt4vU6+tdyG5MdrarfEiL75bqFeVt3LSgSErBQtCVjBOSrHXq43cL5eUy46HHne8UlBewGoiCnC2XkZ9M5wM975eQBkOdksUW0IJbHeSFpCXH1AAkDolIHCUD0SMAfiaBdt2kZMjLtxcXG7wNh1KF733yjbhTi/qoUdiSe7SDlI8xq1mSrHpm4xkmGzGeuTjh75psAqWME7j15yT8gaYcVnGsIks6ugXKUDLtcWQ2w43kbUF1SRgN+uBtKlE9DnGBghojLjbzaHWVpcbWkKQtJyFA+oNemKrLE4gRnYiCkmG6pjCegHVP/pUn781YOOttf3RaUj3UQKDviuqsDk/jXREhlzht1Cz+qoGqPVUG53dLVvt0h6GyvPin0lICkY+oOCrJ6ZGMAk89KDvbHouq7Qt6dAjvRHXVpZQ6kOBxoHCV4P2hyPgRUG7aQQ+6t6EtG1a0OLhyAe6WUJSlICk4UgbUgEcpxnKTmpmjzahbS3aVqPduFD6HXy4426kBJSskk5G0AemAMcUwUGbwn7pZJ7i1NzEvPOLT4aW6CiW+skoCVZICUALUpaQny4BTkYpw09fo18jKdY8i217HEbgpOdoVlKx5VghSTke/ODxU25W6Lc4xjzGgtBOQckKQr0UlQ5Soe45pBvVlmWyWh0ubG2G1eHuo2oTFysKUtxIx5z+qMO5woJxyGk5oqksN/buS3I7sd2LKQN4aewFON5wFgA8exT1SeDirvrQFFFFAUUUUBRRXGaDzkyGYsd1+S6hplpJW444cJSkDJJPoKzi6PTL7eBElssvOPKcEW3Pt7kISOEPhY6oKSoqIVg7g3jJq41zckuuN2ht4sK3JedfcaDjCcBSkpcG4EjCFK4zjaM8HnpYrdNbgqCozyIF2yoliQWnYQUAEFKABtzwpRSRhSjxgcBYW+VaNO3ONp9TqzcJyS+qQ4n++HOQdyhwFHacJ6AJwOABTPWJSI8q3Wi6typUi5S2r23DKpBUoPtJShSfMc92QVbtwI83tmnywXmWyHPFOiXZ2W1KXcnlBtcVSR5mnQrBUR9oAfHnkg3uLCElSiAkDJJOABSavVCrlKkMaMtabm4teJE5xXdxEEDHK+rhGAMJB+YqNHjTNfLTKuHfRNL5zGhglDk8fbd9Q2fRPr1NMF1v1i0tEaYlPtRhgIYiMI3LV6BKG0jP7KCqb0ndZ5337UksBR3Ki2pPhGs/FQytXp+kOlSBoHSyWz4m2pkhIypcx1bv3kqNRHr1rCUPpC3WBpi3sncYktz+25SfXaAdrZxyArJPwqGu4udoq/o63CTFsDZxc3nEKadeX6x056YxhZ+4daCxg6N0VcYbcq2W2Eph0ZQ9DUUhX3pNcnRbsE77BqK7wFjo06+ZTJ+aHM/sIqFOj/kBMXc7cwRpt4j6QiNJJ8GenfNpH6P2kj516N6i1PdT9KWCyMuWZHCGpay1Jmj7beeEj2CuvwoO4vd604pStT2lt+JwV3W1NlWPi61yofMbh8qbLfPi3KK3LgSGpEdwZQ60oKSfvqlsur7XdZHgVqcgXIDK4E1Pduj5Z4UPikmq+66dl2SS9edGoSh4ndKtRO1iWPUpHRDnsrofWgc6qLxNtW1dvuS2FpeG11p3GAggnKs9BhJ/Z7iqtjUqrvbm7nYX4xS2k+JgzEKbcBBIKd36CgQRyCD94NKV6aueoZqlWi0hbwfDb76nUNvwyQNyXFNrClp27cD2x9boA9poVZrsItsmp8U5lxl5hIefmgY2Nr6klKtoXnaFJVuKspNaFZ7k1c4aHm3GS4k7H0MuhwNOgeZG4cEg0uwtM3D6GlWeSphmKY6GozjTqlPIKOgWsJTuRwODk4yCSDxV6duX0VeMyQ4luVtZdZbaQ2zCKVlACuQVkLKUApSMILZOetBo1FFFAUUUUBXR5aW21LWfKkEn5Cuxpf1JOL9tnQ4DinJTRbEhpl0IdbZKhuUMkY8m7ByPnQKdmda1Nc2lrKdlwJekKhLU2FJbDZDbyTuSvhSEFQKTwU+hrTNvtSvo6NI7+VMl+KUoIbjNOSkYWtIytSvvUvGec7BTTQIOp40m2ahZmPWhmbYZbqRO7oKK2142JcU30V12lQ6pOCPKDVTqeDN1HqyVGsNuam2yMtoXVt+T3LMh9AJQg4Sc7QUlXv5R6U+6su4sOnp1z2lS2W/zaAMlbhIShI+aiBWf9nGmLg5BuzErUl0jyI9zcbeERxCULWUNrUfMknOVn9lAyqs+qrmhX01fo9sjn6zNnawoJ/7VzJ6eoAq105pqxWdHirTHbW68Nypq19666D6lw5J/Gs613CtjV3tNiveqp7jT6/ES/HS0pbQwn0wkDKlngZ9Aa1JN0tbVrYmeNiNQHEJ7l1TiUNqSRxgnjpQTRzQltKc7QBk5OBisdYvc6y3PUq7BqGPNhQCiWzBcUH2nGVnlCFpO5CgvKfbBTxV2db6qTcfAmy2ku+NELPjXNveFnvuvd9Anj50GkKQFJKVAEEYIIzkUYxjissd7SNRN2/xyrLa+58GJhAmuZDfe92f0OoPPy/CoerdRaklWy4pl3eJYzHnN25LMRRJccWEK3qdWAUoCFE8AHy9aDT71YrXfYnhrvBYlNegcRkp+R6j7qXo+nrpBbK9KancVH3EJjXEeLaTjgpC8hY54+scVeaelWhUBmDZ7jFlojNJT+afS4rAGMnBPWs1kGwq7Sz9E6kdipvAKFi3SgC3KTwQtJBGFj4Z3D40EmdEvVg1U1q282S1pjJSG7i9DfUsclIDyUKSCkpwMnnj5ZrVG9iwHEYIUAQoeo9Kz7Wum5cTR96kK1Pe3w3CdUWnXGylY2nyqwjoasuy+VITZF2We5vmWdYjlX22ikKaV96SB/NoHLHxpG1nFYh3JEjaEty0qceLxWtkONJB3dykjesoSfrHA7setPVU+qI7z1rLsRtS5UV5uQ0lABUopUMpHxKdyfvoO2l7iu62SLLdKVOqSUuKSkhK1JJSVJz+iSCQfYirak3SshyzxpirvIktxlOtpQ7cH0qcW8QEqSEhasZwkhPuTwKcR0oOaKKKArB/7Ilh+LdrXPjhbQkRVxnnWyR3gCgdisdRgk4rdzWL9qWujb5UjTl+sUacW32JMd4/3N1nduOUnkKwCjr7n5hd9iVtuDtgbvd5lTH3XgGobb7qtrTCeAQnOOcdcZwB9+nUpdnupHtVWxdyagtQbYHCzEaByshPBJxwB6AAffTbQI3af4+WqwWe0lgTJlxStJf5QA0kuEkeoGM4+FL2pNSN9nVhWLHcYN3ubs9TlzMiSkuFxQwVbEqynlKRgDgU13/ntG0olQ8ojzlD+VtQP3E181a9AGt7/AIH+MH/65oNZ012ns6jg3gaiNngveGLcQrOFLcIV1Jzx0rpO1Ey1o9jSl+tLamHLax4GTElBxCiTtbcUtQCWxkZyf21hYOKnC83Puiz46R3SmBHKC4cFodEY9hnpQfRt+hux9D2iJPjQGLlOmw4r6oiRtWVOpycgDqBn+NVkFaZGooT4UT4nU9wWCfZqOtsfsSKT9Po1MjTWkZFnlG5LemvOMW6VjY0trekFKiQdu052+4GKs7TB1xG1HYLfcIlvgOqemvxnXfzoUtaSpzcEq9lcUElMUyLDBZSMqk6WuCAPcpdSU/vNN2llsztR3APR2XRcLVCuCEupBBJQpB9/s0o3i1aysFwsFrt5ttykmDMYYQhst4bOwrKipWCeRioNvtmsWbnEt92WmylmxOsNvxClTrzLO07c5O05UOfYmgt9P6hd0zc5lrTY2X9T3C4gPFl5KYu1QUUJC0jy7QnG0gE5JrwVrSNpXR7vh12SRe27i64uJ3nebULcUrAOASUlQ/A1i8e83KMlKY86Q2EveIG1wj87gjf/ACsE8/Goa3VuLUtxRUtZ3KUepPrQb3o7tITrT6UterlWy32xyGpClmQGSsq4wCpXtu6e1X2k4dzsOv3Ylynonx7hbR4OUEBK3EMq47zHBUEuYyOowa+ZdxxjivqmSSnWOh9v6VvlhXy2M0DxS7rm0SbrYpH0bIkRrkwguRHY7pQoLHODjgg9MH94FMVVWo5k2BaJU23MtPvRkFwsukpDiRyQFDocdDg0Hzh2WG4XXtJt6JS33sSnJclC1HG8JOVkdM5xzX1GKwO1dqUI6nnSrHpdpM+6BliOSoJJczhRWQOQSR067Rmt5jh0MID60rdAG9SE7QT64HOBQelFFFBwrpzWWds2jY2o4X01FnRo8u2tlL5cUNqm89CR0I5x861MjNY/276TedgJv1mYc70eS4pjjBdbx5VrA+ttIA9eCPQUDtoVu0WW2RNM2ya3LfhMJcfUzyMr824noNxJIGc4+VNdY5/Y4wnWbLd57iMNyH0IQsjlQQDnn2G799azOuES3sKfnSWI7KQSVuuBIAHU5NAuavAj6l0lcFA7G5zkdZzgAOsqSM/zgmvmjX3+G9//ANIPf1zX0TqC5x9Y2KfGsLchxyOlMqHMUwpLTrzSwoJQogbvq4yOCDwa+a9TTkXXUFyuLaVIRKkreCVdU7jnB/Gg40yEq1HagoApM1kEHpjeK13+yKjwmIVlMJmO2VOu7iylIzwnrisRSdvIOD6EV3W845jvHFqA6blE4oN27NP95Oz7/O5/7l086l/w/wBHf99/9pNZvoi8W606a0NKuMxlhqPJnKdJVkpBC8cDnJyMDHOae48uVqfVlmvDMFcO021L5S/LcCFye8QE+VvqAMDlWOtBPvn/AAj6W/zSd+5qousP8LYH+hbj/wDFXrqxM5m/2a/WyIi4N29qQ2/GbkJQ6Q5swUbuDjaeMil+56qtF81NGchyNi49puDchmQktLZWQ1hKgr3+GQcGgzLsJaYe14hEpDS2/CO+V0Aj096j9tzbDXaFNRGQ2hsNM4S2AB9Qe1IyFqbOW1qSr3ScULWpxW5aypXuTmg6V9Wwj4zXFlQkgi3WRTih7F0oA/Y2a+U8fGvqHs9lpdjytTSW3kt3RxtiOSkkNR2UlKVH2BVuOf1hQaDVdeLjb4DKE3V1LLEhXc73BhBKh9Uq6Jz8ce3WrAKzSZ2vQX7j2eXliI33jqUId2jrhDiVK/YDQI+hOzeFbNbz7kq6xnrfaJJQwkKG7eUhQCz0G0Kx8SK2pBCk5SQQehHrXzh2I6Wfvt7VOntuOWeKe8Uhw5bff/RBB4Vjk/cPevpBIwMUHNFFFAVUamm3O321yXabe1PcZSVLjqdLalpHXbwcn4HrVvXChQfNEDtFudzv8K2I2xLLJvLby4racENqdBU2SMZSckkY5/ZX0BqW2KucACMzCcmMOB2MZrPeNoX0yU5HoTjnrisz1xp/RFivJ1M3KbE6FJRIftjMhH55QWM+Xqk55x0OKZ+zfXSNa3O+KbStpiOprwrK0gK7sg5UcE+YqB9cAY+8PN+PD05cIz8+5XK8X5S1uRLfGVsTuVncUsp8qU+Y5UvPzqExp6wWnVrka6WaI7BvjhfhPPshRakYythR9M/WSP5QpxRaGoEy4zGnmY4muB2Q+EgOnCQNu48ADb7cc+vNL852Bdp1y09Lglqztx2ne9SFd94hxatqk4BIVxu9/U+tBeJ0TpY/837b/Rk/wrn8iNLf5PW3+jp/hVdYr/Ltc9Gn9WOJEw8Q7hja1OSOg/Vc90+vUU37uM4NBk+s9PWdnV1nh23S9ulNtRX5EiOFNxwvJSlGVHGcHPHxrj6Hg/8ARxa/9aMfxqPqYRrnry9OSHNLqTFQxEQi+KUSCE71FAB93ME/Co30fbvs9mX4OfxoLH6Hgnr2b2v/AFox/Gobdmto1lYPGaQt1viSVvRnE+IakJdUpBUnIGcEFHB+Jry+j7d9nsy/Bz+NQrmIdpTEujDuiGVQpjDpNoKg+U7wFAZOCME5+AoNZ/IjSv8Ak/bf6On+FH5EaV/yftv9HT/Cr/NL2ptTJtjjdttrPjr3JB8PDQfqj7bh/RQPU/hQKus9OafekRtNWWy25u5TxueeQwkGJGB87nTgnon4/KrW32+w6mb7mE9Laj2tPgmkw7gpnCRwQpKCCM7R9bqMEV4Q4Uq1QZky3+Fv11dfBvhSsd46nb/cmh0ASD5Un2x1PExi2WLUzEa52SS5DnMhKBJjq2PoSDgtOJPXoRhWcHp0oLiwWRyzF5tNzmy4p2hhmUsLLAHUBWMkdOpOMVkXaxrS76Z1pPh2V8NtS7e2l5KxuAcOfziRnAVtwM/D4CtM7SL+7pbSUi6Rlp8Qy40G0r5DmVpBSfmnd++s5cVontP1Eq8XKa5bWorTTBYffQ0ZJ8x654A6ZHX4UDz2YX2ffrKy+myx7ba0IS2yUr8zqgAFKSgDATnPrTuOlR4LEeLFZYhoQ3GbbCWkN/VSkdAPhUmgKKKKAooooFLX+h7brK2KZkBDE5vmPMSjKkH2Puk+1Z/oewO9lN3lTtWTYrcOY0WWHWVFSVrB3YOQCCQDj5Vth6HFZZ2n9mlx1Cz4q13eU88hW8w5j2W1fFHok8//AJQNujL5F1pphm4OobcDjqu8ZUkHulJXlIPxGEnP312bt8eyXCfcQ0/NuNxdLnTyoSlIASD0SAkc+p5xnpWb9maJ/ZrGun5YpFuiygFRQ4sKS46kHIynOCRjr1x8K0DRGo4Ws9JNyXlNOOKQWpzJ/RV6gj2Pp8KCPBfZ1LpC43DVDDMm1vqddYYDe0COjhChk53KwVA5H1h0qNa3b7aY7L1jkDUVncZS83FkuhE1ltX1cKPCxwfrYPxpklWrEFm3Rm0ItzLCkbASVZCcIHPUdT1zkD41H0LaZFq0zbWbilJnIitNuYH1AlIAT93r8c0FZH1Ro+W/i6MMW2as+Zm7RUsOE/NQwr5gmmBiBY5CA5Hh211BHCkNtqB/AVF1tKRDsneqiR5S1vtMttSEbkqU4sIx+2lnUOmdNQbfcLgrSsV0xFoRtgLUw45u25xtxzlXTPNA5rtdnbSVOQLekDqSygf7KoblfdEW9RacXa3n+nh4rKXnT8NiATS/LsOlI+mrjf4Wno1wYjMCSwZMx10PI2BZPnzt4PTnp6VbXh9GlDFMGJCt9plR1tCVFjpSY8gpy2SSMbDjAyOuPeg7SLtqK9NtiAwnTVucUlHjLnt8QrPADbWcJJyANx+6oMK4QNKXhy3xoJLqpLDc+XOkASZAdO1LwJ4UgK8uMjGDxwMztaMO226W+8NPISy+UwJZkDe2kKUC2sjOE+YbCR6L5zjibebDH1WiDMcZ7h2O+tP9ssb+9YJKVoKT1SoAEe3B+BCKu0Xi2XiN4G+XB2PuSGorkVtbAaChuQpwAKGEk4JOfnyKZJDcCzxrjcQhmNvBfkvYA3FKcblH5AVHBtOk7Asl3w9uhIUolx5ThSOuMqJJPPA+QHpWbXzU7naB2cLt1iUZF7kK/Ow2iAsNpc5KugTkBJ+ZwKDx1Fc0dq+kbbbbM819Nbw/Iik7UthIKVFR9MkjA56/Cr3sz7LIul8XC79zNux+oQMojj9XPU/H8KVOzfsnv8Wd9I3ibItKAnAZiPYec+BUOAPxrcY7XcsoaLi3NiQN7hyo/M+9B6YrmiigKKKKAooooCuCM1zRQZJ2zWJ6bESqdq1MRgr3NQ5MfawpQ6edIyD88/dSDosp00ze0y7zbXI063Os9wy8VKU5jKFY2/Mfzq+kLhAiXOG5DuEZqTGdGFtOpCkq+6k76FvmlMfQLab1aE/4vlLAkMj/AKp1X1gPRKvxoPKzRdUWOzwJFrfF8hLjtrVBmubH2yUgnu3TwoZ6JUPvr2d7RE+NjW+Hp67Pz1JWuRDW33TrKEgeYbvKvkgcKq4serbPd3jEaeVFnoGFwZaCy8n+arqPiMilqPITe9Raqlw5SfGsoTbITTbqUuJSnCnCMkbdyzjP6oPpQSL3qrTt5jMxp82TZZEeUzJbNxhuNAONrCkhW7AIyOfMPnVs1dLRNt4RCvtqlPKktvuuJkpCVFLiVHgE44Tgf7a9kQ5yXrWzJmOOBiOVTGu7SppzjHJUCrOemD0BzVXZ4Ni1BEblTdM291x11ScmA0pLI2hQyTz0IBP2sjigG4ditdivVtTe7exDnuOqbD0hJSwFpAKcbhwDkgZHWvB7UmlF6dRZJ13YvREdDDogMqdLmAAFYRuwcjPXrUdNvtTFrs1xi6SsijLcQh8twUeQqWlOBxkcFRzz9Wrd9clpN6g2l2OXme7U02yxtU0kkb04TjPl6cg5z8KCHK7QWI06Im42G6xYMgK8PJfjne46nBCUsgFfIzycdPvr3U/qrUadkRg6ct6j/fD4S5LcT+qjo2T7kkj2qDruVIa0s1eJz0WJPgLZnRoxVsWFp4cRuJyrcCoDgdR60zXLVFltcFmbPntMtvpStlB5cc3DICUDzE/ACgw/U76HtKv6bYvUdLzF5fdf8dLw44kKIRkn6x9efYVK7I9MPs3cuwNYxI8lScORoDYkKWgc4WVDakZ+f3VpCl3/AFVlNvhnT9rWfNMktAy3k+uxH/F5+0rn4Ux6e0/bdOxPDWyOGwo7nXVcuPK+0tXVR+dBZtJUlCQtW9WBlWMZNd6KKAoozRQFFFFAUUUUBRRRQFcHpXNFBWXnT9qvjQbu0CPJCeUKWjzIPuFdR91K/wDuW2ZV0ZlSZEyXHaSoIjSlhzbkY4cxvwOuCo090UCiNDJiq3WjUV/gADAbEzvm/wDwuhX7MVz+T+qGG9kbVqVjH/KLa2f6pH7qbaKBPZ05qcJShWporaGzlAYtSBt98ZPFd/yNlycfSmrL7IHqhh1EZJ/8tIV+2m2igQ53ZbZn5kWVDkS4brKVJW6hYddczjne4FFJGOo559KvrLpGyWV3v4cFCpeMGXIJdeP89WTV9RQcDgVzRRQQL1Jkxoe+GhKnitIAUCQASMnj4ZqiTe7shEDvYwIcbzIIjLJQQoA+vHHwpklsuO92W3dhSsKPxAIJFRfo9wqyuW6eSRj0zn+NTrUk1WM3K6u3qRFUziKM905sxng+uCParezuS3beyudjvlp3HHHB5HFcOQnlpA8WsHnkJ/8AuvePHLJVl1SwftUlSyakUUDpRVR//9k="/>
          <p:cNvSpPr>
            <a:spLocks noChangeAspect="1" noChangeArrowheads="1"/>
          </p:cNvSpPr>
          <p:nvPr/>
        </p:nvSpPr>
        <p:spPr bwMode="auto">
          <a:xfrm>
            <a:off x="63500" y="-655638"/>
            <a:ext cx="1323975" cy="130492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44390" name="AutoShape 6" descr="data:image/jpeg;base64,/9j/4AAQSkZJRgABAQAAAQABAAD/2wCEAAkGBwgHBgkIBwgKCgkLDRYPDQwMDRsUFRAWIB0iIiAdHx8kKDQsJCYxJx8fLT0tMTU3Ojo6Iys/RD84QzQ5OjcBCgoKDQwNGg8PGjclHyU3Nzc3Nzc3Nzc3Nzc3Nzc3Nzc3Nzc3Nzc3Nzc3Nzc3Nzc3Nzc3Nzc3Nzc3Nzc3Nzc3N//AABEIAKAAogMBIgACEQEDEQH/xAAcAAACAwADAQAAAAAAAAAAAAAABgQFBwECAwj/xABSEAABAwMDAQYCBQcECxEAAAABAgMEAAURBhIhMQcTFCJBUWFxFTJSgZEWI0JiobHRcoKUsggkMzQ2RVZ0dZXBFzU3Q0RGV2NzhJKTorPD4fH/xAAWAQEBAQAAAAAAAAAAAAAAAAAAAQL/xAAXEQEBAQEAAAAAAAAAAAAAAAAAAVER/9oADAMBAAIRAxEAPwDcaKKKAooooCiiuD0oOa4zVPJ1LbmJohJcU9I390oNIKkNuEZShax5UKPGATnke9KsvVl3lRAUqh20yGUOsEuBSgrenc35h5llBV0QQkp9aDQsiuCtI6qA+ZrPGo92ucYLWxcpbbcklKX1FsqC2QCcK7velLg4BAGD0rxe0bcJTOFW2MXRD8IHJkltZx58KwGiUkFf6KhnAzQaTvTnG4Z9s1zkUhydLTk3o3Fu2wXlomGShxD6UOOcAJ3EtEjGPRQBqGzZrvaoSzHiXBtbcbuCpp5KlLC3GwVhKTgqQkLOcAnNBpGa5rPIGoLu0+mO3KbkOPSgltiblLrTIQfMpJQ2vlW3narbz1q9gayguxozlwSYpeZDqnEhS2G0qJCSpzACQoJyN2ODQM1FdQoEAjkHpXagKKKKAooooCiiigKKKKAooqvvN1YtcUOupW44tWxlhv67q/RKc8fHJ4ABJwKD0ulwj2yE/MlKUGmkblbUlR+4Dr1FIt4vU6+tdyG5MdrarfEiL75bqFeVt3LSgSErBQtCVjBOSrHXq43cL5eUy46HHne8UlBewGoiCnC2XkZ9M5wM975eQBkOdksUW0IJbHeSFpCXH1AAkDolIHCUD0SMAfiaBdt2kZMjLtxcXG7wNh1KF733yjbhTi/qoUdiSe7SDlI8xq1mSrHpm4xkmGzGeuTjh75psAqWME7j15yT8gaYcVnGsIks6ugXKUDLtcWQ2w43kbUF1SRgN+uBtKlE9DnGBghojLjbzaHWVpcbWkKQtJyFA+oNemKrLE4gRnYiCkmG6pjCegHVP/pUn781YOOttf3RaUj3UQKDviuqsDk/jXREhlzht1Cz+qoGqPVUG53dLVvt0h6GyvPin0lICkY+oOCrJ6ZGMAk89KDvbHouq7Qt6dAjvRHXVpZQ6kOBxoHCV4P2hyPgRUG7aQQ+6t6EtG1a0OLhyAe6WUJSlICk4UgbUgEcpxnKTmpmjzahbS3aVqPduFD6HXy4426kBJSskk5G0AemAMcUwUGbwn7pZJ7i1NzEvPOLT4aW6CiW+skoCVZICUALUpaQny4BTkYpw09fo18jKdY8i217HEbgpOdoVlKx5VghSTke/ODxU25W6Lc4xjzGgtBOQckKQr0UlQ5Soe45pBvVlmWyWh0ubG2G1eHuo2oTFysKUtxIx5z+qMO5woJxyGk5oqksN/buS3I7sd2LKQN4aewFON5wFgA8exT1SeDirvrQFFFFAUUUUBRRXGaDzkyGYsd1+S6hplpJW444cJSkDJJPoKzi6PTL7eBElssvOPKcEW3Pt7kISOEPhY6oKSoqIVg7g3jJq41zckuuN2ht4sK3JedfcaDjCcBSkpcG4EjCFK4zjaM8HnpYrdNbgqCozyIF2yoliQWnYQUAEFKABtzwpRSRhSjxgcBYW+VaNO3ONp9TqzcJyS+qQ4n++HOQdyhwFHacJ6AJwOABTPWJSI8q3Wi6typUi5S2r23DKpBUoPtJShSfMc92QVbtwI83tmnywXmWyHPFOiXZ2W1KXcnlBtcVSR5mnQrBUR9oAfHnkg3uLCElSiAkDJJOABSavVCrlKkMaMtabm4teJE5xXdxEEDHK+rhGAMJB+YqNHjTNfLTKuHfRNL5zGhglDk8fbd9Q2fRPr1NMF1v1i0tEaYlPtRhgIYiMI3LV6BKG0jP7KCqb0ndZ5337UksBR3Ki2pPhGs/FQytXp+kOlSBoHSyWz4m2pkhIypcx1bv3kqNRHr1rCUPpC3WBpi3sncYktz+25SfXaAdrZxyArJPwqGu4udoq/o63CTFsDZxc3nEKadeX6x056YxhZ+4daCxg6N0VcYbcq2W2Eph0ZQ9DUUhX3pNcnRbsE77BqK7wFjo06+ZTJ+aHM/sIqFOj/kBMXc7cwRpt4j6QiNJJ8GenfNpH6P2kj516N6i1PdT9KWCyMuWZHCGpay1Jmj7beeEj2CuvwoO4vd604pStT2lt+JwV3W1NlWPi61yofMbh8qbLfPi3KK3LgSGpEdwZQ60oKSfvqlsur7XdZHgVqcgXIDK4E1Pduj5Z4UPikmq+66dl2SS9edGoSh4ndKtRO1iWPUpHRDnsrofWgc6qLxNtW1dvuS2FpeG11p3GAggnKs9BhJ/Z7iqtjUqrvbm7nYX4xS2k+JgzEKbcBBIKd36CgQRyCD94NKV6aueoZqlWi0hbwfDb76nUNvwyQNyXFNrClp27cD2x9boA9poVZrsItsmp8U5lxl5hIefmgY2Nr6klKtoXnaFJVuKspNaFZ7k1c4aHm3GS4k7H0MuhwNOgeZG4cEg0uwtM3D6GlWeSphmKY6GozjTqlPIKOgWsJTuRwODk4yCSDxV6duX0VeMyQ4luVtZdZbaQ2zCKVlACuQVkLKUApSMILZOetBo1FFFAUUUUBXR5aW21LWfKkEn5Cuxpf1JOL9tnQ4DinJTRbEhpl0IdbZKhuUMkY8m7ByPnQKdmda1Nc2lrKdlwJekKhLU2FJbDZDbyTuSvhSEFQKTwU+hrTNvtSvo6NI7+VMl+KUoIbjNOSkYWtIytSvvUvGec7BTTQIOp40m2ahZmPWhmbYZbqRO7oKK2142JcU30V12lQ6pOCPKDVTqeDN1HqyVGsNuam2yMtoXVt+T3LMh9AJQg4Sc7QUlXv5R6U+6su4sOnp1z2lS2W/zaAMlbhIShI+aiBWf9nGmLg5BuzErUl0jyI9zcbeERxCULWUNrUfMknOVn9lAyqs+qrmhX01fo9sjn6zNnawoJ/7VzJ6eoAq105pqxWdHirTHbW68Nypq19666D6lw5J/Gs613CtjV3tNiveqp7jT6/ES/HS0pbQwn0wkDKlngZ9Aa1JN0tbVrYmeNiNQHEJ7l1TiUNqSRxgnjpQTRzQltKc7QBk5OBisdYvc6y3PUq7BqGPNhQCiWzBcUH2nGVnlCFpO5CgvKfbBTxV2db6qTcfAmy2ku+NELPjXNveFnvuvd9Anj50GkKQFJKVAEEYIIzkUYxjissd7SNRN2/xyrLa+58GJhAmuZDfe92f0OoPPy/CoerdRaklWy4pl3eJYzHnN25LMRRJccWEK3qdWAUoCFE8AHy9aDT71YrXfYnhrvBYlNegcRkp+R6j7qXo+nrpBbK9KancVH3EJjXEeLaTjgpC8hY54+scVeaelWhUBmDZ7jFlojNJT+afS4rAGMnBPWs1kGwq7Sz9E6kdipvAKFi3SgC3KTwQtJBGFj4Z3D40EmdEvVg1U1q282S1pjJSG7i9DfUsclIDyUKSCkpwMnnj5ZrVG9iwHEYIUAQoeo9Kz7Wum5cTR96kK1Pe3w3CdUWnXGylY2nyqwjoasuy+VITZF2We5vmWdYjlX22ikKaV96SB/NoHLHxpG1nFYh3JEjaEty0qceLxWtkONJB3dykjesoSfrHA7setPVU+qI7z1rLsRtS5UV5uQ0lABUopUMpHxKdyfvoO2l7iu62SLLdKVOqSUuKSkhK1JJSVJz+iSCQfYirak3SshyzxpirvIktxlOtpQ7cH0qcW8QEqSEhasZwkhPuTwKcR0oOaKKKArB/7Ilh+LdrXPjhbQkRVxnnWyR3gCgdisdRgk4rdzWL9qWujb5UjTl+sUacW32JMd4/3N1nduOUnkKwCjr7n5hd9iVtuDtgbvd5lTH3XgGobb7qtrTCeAQnOOcdcZwB9+nUpdnupHtVWxdyagtQbYHCzEaByshPBJxwB6AAffTbQI3af4+WqwWe0lgTJlxStJf5QA0kuEkeoGM4+FL2pNSN9nVhWLHcYN3ubs9TlzMiSkuFxQwVbEqynlKRgDgU13/ntG0olQ8ojzlD+VtQP3E181a9AGt7/AIH+MH/65oNZ012ns6jg3gaiNngveGLcQrOFLcIV1Jzx0rpO1Ey1o9jSl+tLamHLax4GTElBxCiTtbcUtQCWxkZyf21hYOKnC83Puiz46R3SmBHKC4cFodEY9hnpQfRt+hux9D2iJPjQGLlOmw4r6oiRtWVOpycgDqBn+NVkFaZGooT4UT4nU9wWCfZqOtsfsSKT9Po1MjTWkZFnlG5LemvOMW6VjY0trekFKiQdu052+4GKs7TB1xG1HYLfcIlvgOqemvxnXfzoUtaSpzcEq9lcUElMUyLDBZSMqk6WuCAPcpdSU/vNN2llsztR3APR2XRcLVCuCEupBBJQpB9/s0o3i1aysFwsFrt5ttykmDMYYQhst4bOwrKipWCeRioNvtmsWbnEt92WmylmxOsNvxClTrzLO07c5O05UOfYmgt9P6hd0zc5lrTY2X9T3C4gPFl5KYu1QUUJC0jy7QnG0gE5JrwVrSNpXR7vh12SRe27i64uJ3nebULcUrAOASUlQ/A1i8e83KMlKY86Q2EveIG1wj87gjf/ACsE8/Goa3VuLUtxRUtZ3KUepPrQb3o7tITrT6UterlWy32xyGpClmQGSsq4wCpXtu6e1X2k4dzsOv3Ylynonx7hbR4OUEBK3EMq47zHBUEuYyOowa+ZdxxjivqmSSnWOh9v6VvlhXy2M0DxS7rm0SbrYpH0bIkRrkwguRHY7pQoLHODjgg9MH94FMVVWo5k2BaJU23MtPvRkFwsukpDiRyQFDocdDg0Hzh2WG4XXtJt6JS33sSnJclC1HG8JOVkdM5xzX1GKwO1dqUI6nnSrHpdpM+6BliOSoJJczhRWQOQSR067Rmt5jh0MID60rdAG9SE7QT64HOBQelFFFBwrpzWWds2jY2o4X01FnRo8u2tlL5cUNqm89CR0I5x861MjNY/276TedgJv1mYc70eS4pjjBdbx5VrA+ttIA9eCPQUDtoVu0WW2RNM2ya3LfhMJcfUzyMr824noNxJIGc4+VNdY5/Y4wnWbLd57iMNyH0IQsjlQQDnn2G799azOuES3sKfnSWI7KQSVuuBIAHU5NAuavAj6l0lcFA7G5zkdZzgAOsqSM/zgmvmjX3+G9//ANIPf1zX0TqC5x9Y2KfGsLchxyOlMqHMUwpLTrzSwoJQogbvq4yOCDwa+a9TTkXXUFyuLaVIRKkreCVdU7jnB/Gg40yEq1HagoApM1kEHpjeK13+yKjwmIVlMJmO2VOu7iylIzwnrisRSdvIOD6EV3W845jvHFqA6blE4oN27NP95Oz7/O5/7l086l/w/wBHf99/9pNZvoi8W606a0NKuMxlhqPJnKdJVkpBC8cDnJyMDHOae48uVqfVlmvDMFcO021L5S/LcCFye8QE+VvqAMDlWOtBPvn/AAj6W/zSd+5qousP8LYH+hbj/wDFXrqxM5m/2a/WyIi4N29qQ2/GbkJQ6Q5swUbuDjaeMil+56qtF81NGchyNi49puDchmQktLZWQ1hKgr3+GQcGgzLsJaYe14hEpDS2/CO+V0Aj096j9tzbDXaFNRGQ2hsNM4S2AB9Qe1IyFqbOW1qSr3ScULWpxW5aypXuTmg6V9Wwj4zXFlQkgi3WRTih7F0oA/Y2a+U8fGvqHs9lpdjytTSW3kt3RxtiOSkkNR2UlKVH2BVuOf1hQaDVdeLjb4DKE3V1LLEhXc73BhBKh9Uq6Jz8ce3WrAKzSZ2vQX7j2eXliI33jqUId2jrhDiVK/YDQI+hOzeFbNbz7kq6xnrfaJJQwkKG7eUhQCz0G0Kx8SK2pBCk5SQQehHrXzh2I6Wfvt7VOntuOWeKe8Uhw5bff/RBB4Vjk/cPevpBIwMUHNFFFAVUamm3O321yXabe1PcZSVLjqdLalpHXbwcn4HrVvXChQfNEDtFudzv8K2I2xLLJvLby4racENqdBU2SMZSckkY5/ZX0BqW2KucACMzCcmMOB2MZrPeNoX0yU5HoTjnrisz1xp/RFivJ1M3KbE6FJRIftjMhH55QWM+Xqk55x0OKZ+zfXSNa3O+KbStpiOprwrK0gK7sg5UcE+YqB9cAY+8PN+PD05cIz8+5XK8X5S1uRLfGVsTuVncUsp8qU+Y5UvPzqExp6wWnVrka6WaI7BvjhfhPPshRakYythR9M/WSP5QpxRaGoEy4zGnmY4muB2Q+EgOnCQNu48ADb7cc+vNL852Bdp1y09Lglqztx2ne9SFd94hxatqk4BIVxu9/U+tBeJ0TpY/837b/Rk/wrn8iNLf5PW3+jp/hVdYr/Ltc9Gn9WOJEw8Q7hja1OSOg/Vc90+vUU37uM4NBk+s9PWdnV1nh23S9ulNtRX5EiOFNxwvJSlGVHGcHPHxrj6Hg/8ARxa/9aMfxqPqYRrnry9OSHNLqTFQxEQi+KUSCE71FAB93ME/Co30fbvs9mX4OfxoLH6Hgnr2b2v/AFox/Gobdmto1lYPGaQt1viSVvRnE+IakJdUpBUnIGcEFHB+Jry+j7d9nsy/Bz+NQrmIdpTEujDuiGVQpjDpNoKg+U7wFAZOCME5+AoNZ/IjSv8Ak/bf6On+FH5EaV/yftv9HT/Cr/NL2ptTJtjjdttrPjr3JB8PDQfqj7bh/RQPU/hQKus9OafekRtNWWy25u5TxueeQwkGJGB87nTgnon4/KrW32+w6mb7mE9Laj2tPgmkw7gpnCRwQpKCCM7R9bqMEV4Q4Uq1QZky3+Fv11dfBvhSsd46nb/cmh0ASD5Un2x1PExi2WLUzEa52SS5DnMhKBJjq2PoSDgtOJPXoRhWcHp0oLiwWRyzF5tNzmy4p2hhmUsLLAHUBWMkdOpOMVkXaxrS76Z1pPh2V8NtS7e2l5KxuAcOfziRnAVtwM/D4CtM7SL+7pbSUi6Rlp8Qy40G0r5DmVpBSfmnd++s5cVontP1Eq8XKa5bWorTTBYffQ0ZJ8x654A6ZHX4UDz2YX2ffrKy+myx7ba0IS2yUr8zqgAFKSgDATnPrTuOlR4LEeLFZYhoQ3GbbCWkN/VSkdAPhUmgKKKKAooooFLX+h7brK2KZkBDE5vmPMSjKkH2Puk+1Z/oewO9lN3lTtWTYrcOY0WWHWVFSVrB3YOQCCQDj5Vth6HFZZ2n9mlx1Cz4q13eU88hW8w5j2W1fFHok8//AJQNujL5F1pphm4OobcDjqu8ZUkHulJXlIPxGEnP312bt8eyXCfcQ0/NuNxdLnTyoSlIASD0SAkc+p5xnpWb9maJ/ZrGun5YpFuiygFRQ4sKS46kHIynOCRjr1x8K0DRGo4Ws9JNyXlNOOKQWpzJ/RV6gj2Pp8KCPBfZ1LpC43DVDDMm1vqddYYDe0COjhChk53KwVA5H1h0qNa3b7aY7L1jkDUVncZS83FkuhE1ltX1cKPCxwfrYPxpklWrEFm3Rm0ItzLCkbASVZCcIHPUdT1zkD41H0LaZFq0zbWbilJnIitNuYH1AlIAT93r8c0FZH1Ro+W/i6MMW2as+Zm7RUsOE/NQwr5gmmBiBY5CA5Hh211BHCkNtqB/AVF1tKRDsneqiR5S1vtMttSEbkqU4sIx+2lnUOmdNQbfcLgrSsV0xFoRtgLUw45u25xtxzlXTPNA5rtdnbSVOQLekDqSygf7KoblfdEW9RacXa3n+nh4rKXnT8NiATS/LsOlI+mrjf4Wno1wYjMCSwZMx10PI2BZPnzt4PTnp6VbXh9GlDFMGJCt9plR1tCVFjpSY8gpy2SSMbDjAyOuPeg7SLtqK9NtiAwnTVucUlHjLnt8QrPADbWcJJyANx+6oMK4QNKXhy3xoJLqpLDc+XOkASZAdO1LwJ4UgK8uMjGDxwMztaMO226W+8NPISy+UwJZkDe2kKUC2sjOE+YbCR6L5zjibebDH1WiDMcZ7h2O+tP9ssb+9YJKVoKT1SoAEe3B+BCKu0Xi2XiN4G+XB2PuSGorkVtbAaChuQpwAKGEk4JOfnyKZJDcCzxrjcQhmNvBfkvYA3FKcblH5AVHBtOk7Asl3w9uhIUolx5ThSOuMqJJPPA+QHpWbXzU7naB2cLt1iUZF7kK/Ow2iAsNpc5KugTkBJ+ZwKDx1Fc0dq+kbbbbM819Nbw/Iik7UthIKVFR9MkjA56/Cr3sz7LIul8XC79zNux+oQMojj9XPU/H8KVOzfsnv8Wd9I3ibItKAnAZiPYec+BUOAPxrcY7XcsoaLi3NiQN7hyo/M+9B6YrmiigKKKKAooooCuCM1zRQZJ2zWJ6bESqdq1MRgr3NQ5MfawpQ6edIyD88/dSDosp00ze0y7zbXI063Os9wy8VKU5jKFY2/Mfzq+kLhAiXOG5DuEZqTGdGFtOpCkq+6k76FvmlMfQLab1aE/4vlLAkMj/AKp1X1gPRKvxoPKzRdUWOzwJFrfF8hLjtrVBmubH2yUgnu3TwoZ6JUPvr2d7RE+NjW+Hp67Pz1JWuRDW33TrKEgeYbvKvkgcKq4serbPd3jEaeVFnoGFwZaCy8n+arqPiMilqPITe9Raqlw5SfGsoTbITTbqUuJSnCnCMkbdyzjP6oPpQSL3qrTt5jMxp82TZZEeUzJbNxhuNAONrCkhW7AIyOfMPnVs1dLRNt4RCvtqlPKktvuuJkpCVFLiVHgE44Tgf7a9kQ5yXrWzJmOOBiOVTGu7SppzjHJUCrOemD0BzVXZ4Ni1BEblTdM291x11ScmA0pLI2hQyTz0IBP2sjigG4ditdivVtTe7exDnuOqbD0hJSwFpAKcbhwDkgZHWvB7UmlF6dRZJ13YvREdDDogMqdLmAAFYRuwcjPXrUdNvtTFrs1xi6SsijLcQh8twUeQqWlOBxkcFRzz9Wrd9clpN6g2l2OXme7U02yxtU0kkb04TjPl6cg5z8KCHK7QWI06Im42G6xYMgK8PJfjne46nBCUsgFfIzycdPvr3U/qrUadkRg6ct6j/fD4S5LcT+qjo2T7kkj2qDruVIa0s1eJz0WJPgLZnRoxVsWFp4cRuJyrcCoDgdR60zXLVFltcFmbPntMtvpStlB5cc3DICUDzE/ACgw/U76HtKv6bYvUdLzF5fdf8dLw44kKIRkn6x9efYVK7I9MPs3cuwNYxI8lScORoDYkKWgc4WVDakZ+f3VpCl3/AFVlNvhnT9rWfNMktAy3k+uxH/F5+0rn4Ux6e0/bdOxPDWyOGwo7nXVcuPK+0tXVR+dBZtJUlCQtW9WBlWMZNd6KKAoozRQFFFFAUUUUBRRRQFcHpXNFBWXnT9qvjQbu0CPJCeUKWjzIPuFdR91K/wDuW2ZV0ZlSZEyXHaSoIjSlhzbkY4cxvwOuCo090UCiNDJiq3WjUV/gADAbEzvm/wDwuhX7MVz+T+qGG9kbVqVjH/KLa2f6pH7qbaKBPZ05qcJShWporaGzlAYtSBt98ZPFd/yNlycfSmrL7IHqhh1EZJ/8tIV+2m2igQ53ZbZn5kWVDkS4brKVJW6hYddczjne4FFJGOo559KvrLpGyWV3v4cFCpeMGXIJdeP89WTV9RQcDgVzRRQQL1Jkxoe+GhKnitIAUCQASMnj4ZqiTe7shEDvYwIcbzIIjLJQQoA+vHHwpklsuO92W3dhSsKPxAIJFRfo9wqyuW6eSRj0zn+NTrUk1WM3K6u3qRFUziKM905sxng+uCParezuS3beyudjvlp3HHHB5HFcOQnlpA8WsHnkJ/8AuvePHLJVl1SwftUlSyakUUDpRVR//9k="/>
          <p:cNvSpPr>
            <a:spLocks noChangeAspect="1" noChangeArrowheads="1"/>
          </p:cNvSpPr>
          <p:nvPr/>
        </p:nvSpPr>
        <p:spPr bwMode="auto">
          <a:xfrm>
            <a:off x="63500" y="-655638"/>
            <a:ext cx="1323975" cy="130492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44392" name="AutoShape 8" descr="data:image/jpeg;base64,/9j/4AAQSkZJRgABAQAAAQABAAD/2wCEAAkGBwgHBgkIBwgKCgkLDRYPDQwMDRsUFRAWIB0iIiAdHx8kKDQsJCYxJx8fLT0tMTU3Ojo6Iys/RD84QzQ5OjcBCgoKDQwNGg8PGjclHyU3Nzc3Nzc3Nzc3Nzc3Nzc3Nzc3Nzc3Nzc3Nzc3Nzc3Nzc3Nzc3Nzc3Nzc3Nzc3Nzc3N//AABEIAKAAogMBIgACEQEDEQH/xAAcAAACAwADAQAAAAAAAAAAAAAABgQFBwECAwj/xABSEAABAwMDAQYCBQcECxEAAAABAgMEAAURBhIhMQcTFCJBUWFxFTJSgZEWI0JiobHRcoKUsggkMzQ2RVZ0dZXBFzU3Q0RGV2NzhJKTorPD4fH/xAAWAQEBAQAAAAAAAAAAAAAAAAAAAQL/xAAXEQEBAQEAAAAAAAAAAAAAAAAAAVER/9oADAMBAAIRAxEAPwDcaKKKAooooCiiuD0oOa4zVPJ1LbmJohJcU9I390oNIKkNuEZShax5UKPGATnke9KsvVl3lRAUqh20yGUOsEuBSgrenc35h5llBV0QQkp9aDQsiuCtI6qA+ZrPGo92ucYLWxcpbbcklKX1FsqC2QCcK7velLg4BAGD0rxe0bcJTOFW2MXRD8IHJkltZx58KwGiUkFf6KhnAzQaTvTnG4Z9s1zkUhydLTk3o3Fu2wXlomGShxD6UOOcAJ3EtEjGPRQBqGzZrvaoSzHiXBtbcbuCpp5KlLC3GwVhKTgqQkLOcAnNBpGa5rPIGoLu0+mO3KbkOPSgltiblLrTIQfMpJQ2vlW3narbz1q9gayguxozlwSYpeZDqnEhS2G0qJCSpzACQoJyN2ODQM1FdQoEAjkHpXagKKKKAooooCiiigKKKKAooqvvN1YtcUOupW44tWxlhv67q/RKc8fHJ4ABJwKD0ulwj2yE/MlKUGmkblbUlR+4Dr1FIt4vU6+tdyG5MdrarfEiL75bqFeVt3LSgSErBQtCVjBOSrHXq43cL5eUy46HHne8UlBewGoiCnC2XkZ9M5wM975eQBkOdksUW0IJbHeSFpCXH1AAkDolIHCUD0SMAfiaBdt2kZMjLtxcXG7wNh1KF733yjbhTi/qoUdiSe7SDlI8xq1mSrHpm4xkmGzGeuTjh75psAqWME7j15yT8gaYcVnGsIks6ugXKUDLtcWQ2w43kbUF1SRgN+uBtKlE9DnGBghojLjbzaHWVpcbWkKQtJyFA+oNemKrLE4gRnYiCkmG6pjCegHVP/pUn781YOOttf3RaUj3UQKDviuqsDk/jXREhlzht1Cz+qoGqPVUG53dLVvt0h6GyvPin0lICkY+oOCrJ6ZGMAk89KDvbHouq7Qt6dAjvRHXVpZQ6kOBxoHCV4P2hyPgRUG7aQQ+6t6EtG1a0OLhyAe6WUJSlICk4UgbUgEcpxnKTmpmjzahbS3aVqPduFD6HXy4426kBJSskk5G0AemAMcUwUGbwn7pZJ7i1NzEvPOLT4aW6CiW+skoCVZICUALUpaQny4BTkYpw09fo18jKdY8i217HEbgpOdoVlKx5VghSTke/ODxU25W6Lc4xjzGgtBOQckKQr0UlQ5Soe45pBvVlmWyWh0ubG2G1eHuo2oTFysKUtxIx5z+qMO5woJxyGk5oqksN/buS3I7sd2LKQN4aewFON5wFgA8exT1SeDirvrQFFFFAUUUUBRRXGaDzkyGYsd1+S6hplpJW444cJSkDJJPoKzi6PTL7eBElssvOPKcEW3Pt7kISOEPhY6oKSoqIVg7g3jJq41zckuuN2ht4sK3JedfcaDjCcBSkpcG4EjCFK4zjaM8HnpYrdNbgqCozyIF2yoliQWnYQUAEFKABtzwpRSRhSjxgcBYW+VaNO3ONp9TqzcJyS+qQ4n++HOQdyhwFHacJ6AJwOABTPWJSI8q3Wi6typUi5S2r23DKpBUoPtJShSfMc92QVbtwI83tmnywXmWyHPFOiXZ2W1KXcnlBtcVSR5mnQrBUR9oAfHnkg3uLCElSiAkDJJOABSavVCrlKkMaMtabm4teJE5xXdxEEDHK+rhGAMJB+YqNHjTNfLTKuHfRNL5zGhglDk8fbd9Q2fRPr1NMF1v1i0tEaYlPtRhgIYiMI3LV6BKG0jP7KCqb0ndZ5337UksBR3Ki2pPhGs/FQytXp+kOlSBoHSyWz4m2pkhIypcx1bv3kqNRHr1rCUPpC3WBpi3sncYktz+25SfXaAdrZxyArJPwqGu4udoq/o63CTFsDZxc3nEKadeX6x056YxhZ+4daCxg6N0VcYbcq2W2Eph0ZQ9DUUhX3pNcnRbsE77BqK7wFjo06+ZTJ+aHM/sIqFOj/kBMXc7cwRpt4j6QiNJJ8GenfNpH6P2kj516N6i1PdT9KWCyMuWZHCGpay1Jmj7beeEj2CuvwoO4vd604pStT2lt+JwV3W1NlWPi61yofMbh8qbLfPi3KK3LgSGpEdwZQ60oKSfvqlsur7XdZHgVqcgXIDK4E1Pduj5Z4UPikmq+66dl2SS9edGoSh4ndKtRO1iWPUpHRDnsrofWgc6qLxNtW1dvuS2FpeG11p3GAggnKs9BhJ/Z7iqtjUqrvbm7nYX4xS2k+JgzEKbcBBIKd36CgQRyCD94NKV6aueoZqlWi0hbwfDb76nUNvwyQNyXFNrClp27cD2x9boA9poVZrsItsmp8U5lxl5hIefmgY2Nr6klKtoXnaFJVuKspNaFZ7k1c4aHm3GS4k7H0MuhwNOgeZG4cEg0uwtM3D6GlWeSphmKY6GozjTqlPIKOgWsJTuRwODk4yCSDxV6duX0VeMyQ4luVtZdZbaQ2zCKVlACuQVkLKUApSMILZOetBo1FFFAUUUUBXR5aW21LWfKkEn5Cuxpf1JOL9tnQ4DinJTRbEhpl0IdbZKhuUMkY8m7ByPnQKdmda1Nc2lrKdlwJekKhLU2FJbDZDbyTuSvhSEFQKTwU+hrTNvtSvo6NI7+VMl+KUoIbjNOSkYWtIytSvvUvGec7BTTQIOp40m2ahZmPWhmbYZbqRO7oKK2142JcU30V12lQ6pOCPKDVTqeDN1HqyVGsNuam2yMtoXVt+T3LMh9AJQg4Sc7QUlXv5R6U+6su4sOnp1z2lS2W/zaAMlbhIShI+aiBWf9nGmLg5BuzErUl0jyI9zcbeERxCULWUNrUfMknOVn9lAyqs+qrmhX01fo9sjn6zNnawoJ/7VzJ6eoAq105pqxWdHirTHbW68Nypq19666D6lw5J/Gs613CtjV3tNiveqp7jT6/ES/HS0pbQwn0wkDKlngZ9Aa1JN0tbVrYmeNiNQHEJ7l1TiUNqSRxgnjpQTRzQltKc7QBk5OBisdYvc6y3PUq7BqGPNhQCiWzBcUH2nGVnlCFpO5CgvKfbBTxV2db6qTcfAmy2ku+NELPjXNveFnvuvd9Anj50GkKQFJKVAEEYIIzkUYxjissd7SNRN2/xyrLa+58GJhAmuZDfe92f0OoPPy/CoerdRaklWy4pl3eJYzHnN25LMRRJccWEK3qdWAUoCFE8AHy9aDT71YrXfYnhrvBYlNegcRkp+R6j7qXo+nrpBbK9KancVH3EJjXEeLaTjgpC8hY54+scVeaelWhUBmDZ7jFlojNJT+afS4rAGMnBPWs1kGwq7Sz9E6kdipvAKFi3SgC3KTwQtJBGFj4Z3D40EmdEvVg1U1q282S1pjJSG7i9DfUsclIDyUKSCkpwMnnj5ZrVG9iwHEYIUAQoeo9Kz7Wum5cTR96kK1Pe3w3CdUWnXGylY2nyqwjoasuy+VITZF2We5vmWdYjlX22ikKaV96SB/NoHLHxpG1nFYh3JEjaEty0qceLxWtkONJB3dykjesoSfrHA7setPVU+qI7z1rLsRtS5UV5uQ0lABUopUMpHxKdyfvoO2l7iu62SLLdKVOqSUuKSkhK1JJSVJz+iSCQfYirak3SshyzxpirvIktxlOtpQ7cH0qcW8QEqSEhasZwkhPuTwKcR0oOaKKKArB/7Ilh+LdrXPjhbQkRVxnnWyR3gCgdisdRgk4rdzWL9qWujb5UjTl+sUacW32JMd4/3N1nduOUnkKwCjr7n5hd9iVtuDtgbvd5lTH3XgGobb7qtrTCeAQnOOcdcZwB9+nUpdnupHtVWxdyagtQbYHCzEaByshPBJxwB6AAffTbQI3af4+WqwWe0lgTJlxStJf5QA0kuEkeoGM4+FL2pNSN9nVhWLHcYN3ubs9TlzMiSkuFxQwVbEqynlKRgDgU13/ntG0olQ8ojzlD+VtQP3E181a9AGt7/AIH+MH/65oNZ012ns6jg3gaiNngveGLcQrOFLcIV1Jzx0rpO1Ey1o9jSl+tLamHLax4GTElBxCiTtbcUtQCWxkZyf21hYOKnC83Puiz46R3SmBHKC4cFodEY9hnpQfRt+hux9D2iJPjQGLlOmw4r6oiRtWVOpycgDqBn+NVkFaZGooT4UT4nU9wWCfZqOtsfsSKT9Po1MjTWkZFnlG5LemvOMW6VjY0trekFKiQdu052+4GKs7TB1xG1HYLfcIlvgOqemvxnXfzoUtaSpzcEq9lcUElMUyLDBZSMqk6WuCAPcpdSU/vNN2llsztR3APR2XRcLVCuCEupBBJQpB9/s0o3i1aysFwsFrt5ttykmDMYYQhst4bOwrKipWCeRioNvtmsWbnEt92WmylmxOsNvxClTrzLO07c5O05UOfYmgt9P6hd0zc5lrTY2X9T3C4gPFl5KYu1QUUJC0jy7QnG0gE5JrwVrSNpXR7vh12SRe27i64uJ3nebULcUrAOASUlQ/A1i8e83KMlKY86Q2EveIG1wj87gjf/ACsE8/Goa3VuLUtxRUtZ3KUepPrQb3o7tITrT6UterlWy32xyGpClmQGSsq4wCpXtu6e1X2k4dzsOv3Ylynonx7hbR4OUEBK3EMq47zHBUEuYyOowa+ZdxxjivqmSSnWOh9v6VvlhXy2M0DxS7rm0SbrYpH0bIkRrkwguRHY7pQoLHODjgg9MH94FMVVWo5k2BaJU23MtPvRkFwsukpDiRyQFDocdDg0Hzh2WG4XXtJt6JS33sSnJclC1HG8JOVkdM5xzX1GKwO1dqUI6nnSrHpdpM+6BliOSoJJczhRWQOQSR067Rmt5jh0MID60rdAG9SE7QT64HOBQelFFFBwrpzWWds2jY2o4X01FnRo8u2tlL5cUNqm89CR0I5x861MjNY/276TedgJv1mYc70eS4pjjBdbx5VrA+ttIA9eCPQUDtoVu0WW2RNM2ya3LfhMJcfUzyMr824noNxJIGc4+VNdY5/Y4wnWbLd57iMNyH0IQsjlQQDnn2G799azOuES3sKfnSWI7KQSVuuBIAHU5NAuavAj6l0lcFA7G5zkdZzgAOsqSM/zgmvmjX3+G9//ANIPf1zX0TqC5x9Y2KfGsLchxyOlMqHMUwpLTrzSwoJQogbvq4yOCDwa+a9TTkXXUFyuLaVIRKkreCVdU7jnB/Gg40yEq1HagoApM1kEHpjeK13+yKjwmIVlMJmO2VOu7iylIzwnrisRSdvIOD6EV3W845jvHFqA6blE4oN27NP95Oz7/O5/7l086l/w/wBHf99/9pNZvoi8W606a0NKuMxlhqPJnKdJVkpBC8cDnJyMDHOae48uVqfVlmvDMFcO021L5S/LcCFye8QE+VvqAMDlWOtBPvn/AAj6W/zSd+5qousP8LYH+hbj/wDFXrqxM5m/2a/WyIi4N29qQ2/GbkJQ6Q5swUbuDjaeMil+56qtF81NGchyNi49puDchmQktLZWQ1hKgr3+GQcGgzLsJaYe14hEpDS2/CO+V0Aj096j9tzbDXaFNRGQ2hsNM4S2AB9Qe1IyFqbOW1qSr3ScULWpxW5aypXuTmg6V9Wwj4zXFlQkgi3WRTih7F0oA/Y2a+U8fGvqHs9lpdjytTSW3kt3RxtiOSkkNR2UlKVH2BVuOf1hQaDVdeLjb4DKE3V1LLEhXc73BhBKh9Uq6Jz8ce3WrAKzSZ2vQX7j2eXliI33jqUId2jrhDiVK/YDQI+hOzeFbNbz7kq6xnrfaJJQwkKG7eUhQCz0G0Kx8SK2pBCk5SQQehHrXzh2I6Wfvt7VOntuOWeKe8Uhw5bff/RBB4Vjk/cPevpBIwMUHNFFFAVUamm3O321yXabe1PcZSVLjqdLalpHXbwcn4HrVvXChQfNEDtFudzv8K2I2xLLJvLby4racENqdBU2SMZSckkY5/ZX0BqW2KucACMzCcmMOB2MZrPeNoX0yU5HoTjnrisz1xp/RFivJ1M3KbE6FJRIftjMhH55QWM+Xqk55x0OKZ+zfXSNa3O+KbStpiOprwrK0gK7sg5UcE+YqB9cAY+8PN+PD05cIz8+5XK8X5S1uRLfGVsTuVncUsp8qU+Y5UvPzqExp6wWnVrka6WaI7BvjhfhPPshRakYythR9M/WSP5QpxRaGoEy4zGnmY4muB2Q+EgOnCQNu48ADb7cc+vNL852Bdp1y09Lglqztx2ne9SFd94hxatqk4BIVxu9/U+tBeJ0TpY/837b/Rk/wrn8iNLf5PW3+jp/hVdYr/Ltc9Gn9WOJEw8Q7hja1OSOg/Vc90+vUU37uM4NBk+s9PWdnV1nh23S9ulNtRX5EiOFNxwvJSlGVHGcHPHxrj6Hg/8ARxa/9aMfxqPqYRrnry9OSHNLqTFQxEQi+KUSCE71FAB93ME/Co30fbvs9mX4OfxoLH6Hgnr2b2v/AFox/Gobdmto1lYPGaQt1viSVvRnE+IakJdUpBUnIGcEFHB+Jry+j7d9nsy/Bz+NQrmIdpTEujDuiGVQpjDpNoKg+U7wFAZOCME5+AoNZ/IjSv8Ak/bf6On+FH5EaV/yftv9HT/Cr/NL2ptTJtjjdttrPjr3JB8PDQfqj7bh/RQPU/hQKus9OafekRtNWWy25u5TxueeQwkGJGB87nTgnon4/KrW32+w6mb7mE9Laj2tPgmkw7gpnCRwQpKCCM7R9bqMEV4Q4Uq1QZky3+Fv11dfBvhSsd46nb/cmh0ASD5Un2x1PExi2WLUzEa52SS5DnMhKBJjq2PoSDgtOJPXoRhWcHp0oLiwWRyzF5tNzmy4p2hhmUsLLAHUBWMkdOpOMVkXaxrS76Z1pPh2V8NtS7e2l5KxuAcOfziRnAVtwM/D4CtM7SL+7pbSUi6Rlp8Qy40G0r5DmVpBSfmnd++s5cVontP1Eq8XKa5bWorTTBYffQ0ZJ8x654A6ZHX4UDz2YX2ffrKy+myx7ba0IS2yUr8zqgAFKSgDATnPrTuOlR4LEeLFZYhoQ3GbbCWkN/VSkdAPhUmgKKKKAooooFLX+h7brK2KZkBDE5vmPMSjKkH2Puk+1Z/oewO9lN3lTtWTYrcOY0WWHWVFSVrB3YOQCCQDj5Vth6HFZZ2n9mlx1Cz4q13eU88hW8w5j2W1fFHok8//AJQNujL5F1pphm4OobcDjqu8ZUkHulJXlIPxGEnP312bt8eyXCfcQ0/NuNxdLnTyoSlIASD0SAkc+p5xnpWb9maJ/ZrGun5YpFuiygFRQ4sKS46kHIynOCRjr1x8K0DRGo4Ws9JNyXlNOOKQWpzJ/RV6gj2Pp8KCPBfZ1LpC43DVDDMm1vqddYYDe0COjhChk53KwVA5H1h0qNa3b7aY7L1jkDUVncZS83FkuhE1ltX1cKPCxwfrYPxpklWrEFm3Rm0ItzLCkbASVZCcIHPUdT1zkD41H0LaZFq0zbWbilJnIitNuYH1AlIAT93r8c0FZH1Ro+W/i6MMW2as+Zm7RUsOE/NQwr5gmmBiBY5CA5Hh211BHCkNtqB/AVF1tKRDsneqiR5S1vtMttSEbkqU4sIx+2lnUOmdNQbfcLgrSsV0xFoRtgLUw45u25xtxzlXTPNA5rtdnbSVOQLekDqSygf7KoblfdEW9RacXa3n+nh4rKXnT8NiATS/LsOlI+mrjf4Wno1wYjMCSwZMx10PI2BZPnzt4PTnp6VbXh9GlDFMGJCt9plR1tCVFjpSY8gpy2SSMbDjAyOuPeg7SLtqK9NtiAwnTVucUlHjLnt8QrPADbWcJJyANx+6oMK4QNKXhy3xoJLqpLDc+XOkASZAdO1LwJ4UgK8uMjGDxwMztaMO226W+8NPISy+UwJZkDe2kKUC2sjOE+YbCR6L5zjibebDH1WiDMcZ7h2O+tP9ssb+9YJKVoKT1SoAEe3B+BCKu0Xi2XiN4G+XB2PuSGorkVtbAaChuQpwAKGEk4JOfnyKZJDcCzxrjcQhmNvBfkvYA3FKcblH5AVHBtOk7Asl3w9uhIUolx5ThSOuMqJJPPA+QHpWbXzU7naB2cLt1iUZF7kK/Ow2iAsNpc5KugTkBJ+ZwKDx1Fc0dq+kbbbbM819Nbw/Iik7UthIKVFR9MkjA56/Cr3sz7LIul8XC79zNux+oQMojj9XPU/H8KVOzfsnv8Wd9I3ibItKAnAZiPYec+BUOAPxrcY7XcsoaLi3NiQN7hyo/M+9B6YrmiigKKKKAooooCuCM1zRQZJ2zWJ6bESqdq1MRgr3NQ5MfawpQ6edIyD88/dSDosp00ze0y7zbXI063Os9wy8VKU5jKFY2/Mfzq+kLhAiXOG5DuEZqTGdGFtOpCkq+6k76FvmlMfQLab1aE/4vlLAkMj/AKp1X1gPRKvxoPKzRdUWOzwJFrfF8hLjtrVBmubH2yUgnu3TwoZ6JUPvr2d7RE+NjW+Hp67Pz1JWuRDW33TrKEgeYbvKvkgcKq4serbPd3jEaeVFnoGFwZaCy8n+arqPiMilqPITe9Raqlw5SfGsoTbITTbqUuJSnCnCMkbdyzjP6oPpQSL3qrTt5jMxp82TZZEeUzJbNxhuNAONrCkhW7AIyOfMPnVs1dLRNt4RCvtqlPKktvuuJkpCVFLiVHgE44Tgf7a9kQ5yXrWzJmOOBiOVTGu7SppzjHJUCrOemD0BzVXZ4Ni1BEblTdM291x11ScmA0pLI2hQyTz0IBP2sjigG4ditdivVtTe7exDnuOqbD0hJSwFpAKcbhwDkgZHWvB7UmlF6dRZJ13YvREdDDogMqdLmAAFYRuwcjPXrUdNvtTFrs1xi6SsijLcQh8twUeQqWlOBxkcFRzz9Wrd9clpN6g2l2OXme7U02yxtU0kkb04TjPl6cg5z8KCHK7QWI06Im42G6xYMgK8PJfjne46nBCUsgFfIzycdPvr3U/qrUadkRg6ct6j/fD4S5LcT+qjo2T7kkj2qDruVIa0s1eJz0WJPgLZnRoxVsWFp4cRuJyrcCoDgdR60zXLVFltcFmbPntMtvpStlB5cc3DICUDzE/ACgw/U76HtKv6bYvUdLzF5fdf8dLw44kKIRkn6x9efYVK7I9MPs3cuwNYxI8lScORoDYkKWgc4WVDakZ+f3VpCl3/AFVlNvhnT9rWfNMktAy3k+uxH/F5+0rn4Ux6e0/bdOxPDWyOGwo7nXVcuPK+0tXVR+dBZtJUlCQtW9WBlWMZNd6KKAoozRQFFFFAUUUUBRRRQFcHpXNFBWXnT9qvjQbu0CPJCeUKWjzIPuFdR91K/wDuW2ZV0ZlSZEyXHaSoIjSlhzbkY4cxvwOuCo090UCiNDJiq3WjUV/gADAbEzvm/wDwuhX7MVz+T+qGG9kbVqVjH/KLa2f6pH7qbaKBPZ05qcJShWporaGzlAYtSBt98ZPFd/yNlycfSmrL7IHqhh1EZJ/8tIV+2m2igQ53ZbZn5kWVDkS4brKVJW6hYddczjne4FFJGOo559KvrLpGyWV3v4cFCpeMGXIJdeP89WTV9RQcDgVzRRQQL1Jkxoe+GhKnitIAUCQASMnj4ZqiTe7shEDvYwIcbzIIjLJQQoA+vHHwpklsuO92W3dhSsKPxAIJFRfo9wqyuW6eSRj0zn+NTrUk1WM3K6u3qRFUziKM905sxng+uCParezuS3beyudjvlp3HHHB5HFcOQnlpA8WsHnkJ/8AuvePHLJVl1SwftUlSyakUUDpRVR//9k="/>
          <p:cNvSpPr>
            <a:spLocks noChangeAspect="1" noChangeArrowheads="1"/>
          </p:cNvSpPr>
          <p:nvPr/>
        </p:nvSpPr>
        <p:spPr bwMode="auto">
          <a:xfrm>
            <a:off x="63500" y="-655638"/>
            <a:ext cx="1323975" cy="130492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44394" name="AutoShape 10" descr="data:image/jpeg;base64,/9j/4AAQSkZJRgABAQAAAQABAAD/2wCEAAkGBwgHBgkIBwgKCgkLDRYPDQwMDRsUFRAWIB0iIiAdHx8kKDQsJCYxJx8fLT0tMTU3Ojo6Iys/RD84QzQ5OjcBCgoKDQwNGg8PGjclHyU3Nzc3Nzc3Nzc3Nzc3Nzc3Nzc3Nzc3Nzc3Nzc3Nzc3Nzc3Nzc3Nzc3Nzc3Nzc3Nzc3N//AABEIAKAAogMBIgACEQEDEQH/xAAcAAACAwADAQAAAAAAAAAAAAAABgQFBwECAwj/xABSEAABAwMDAQYCBQcECxEAAAABAgMEAAURBhIhMQcTFCJBUWFxFTJSgZEWI0JiobHRcoKUsggkMzQ2RVZ0dZXBFzU3Q0RGV2NzhJKTorPD4fH/xAAWAQEBAQAAAAAAAAAAAAAAAAAAAQL/xAAXEQEBAQEAAAAAAAAAAAAAAAAAAVER/9oADAMBAAIRAxEAPwDcaKKKAooooCiiuD0oOa4zVPJ1LbmJohJcU9I390oNIKkNuEZShax5UKPGATnke9KsvVl3lRAUqh20yGUOsEuBSgrenc35h5llBV0QQkp9aDQsiuCtI6qA+ZrPGo92ucYLWxcpbbcklKX1FsqC2QCcK7velLg4BAGD0rxe0bcJTOFW2MXRD8IHJkltZx58KwGiUkFf6KhnAzQaTvTnG4Z9s1zkUhydLTk3o3Fu2wXlomGShxD6UOOcAJ3EtEjGPRQBqGzZrvaoSzHiXBtbcbuCpp5KlLC3GwVhKTgqQkLOcAnNBpGa5rPIGoLu0+mO3KbkOPSgltiblLrTIQfMpJQ2vlW3narbz1q9gayguxozlwSYpeZDqnEhS2G0qJCSpzACQoJyN2ODQM1FdQoEAjkHpXagKKKKAooooCiiigKKKKAooqvvN1YtcUOupW44tWxlhv67q/RKc8fHJ4ABJwKD0ulwj2yE/MlKUGmkblbUlR+4Dr1FIt4vU6+tdyG5MdrarfEiL75bqFeVt3LSgSErBQtCVjBOSrHXq43cL5eUy46HHne8UlBewGoiCnC2XkZ9M5wM975eQBkOdksUW0IJbHeSFpCXH1AAkDolIHCUD0SMAfiaBdt2kZMjLtxcXG7wNh1KF733yjbhTi/qoUdiSe7SDlI8xq1mSrHpm4xkmGzGeuTjh75psAqWME7j15yT8gaYcVnGsIks6ugXKUDLtcWQ2w43kbUF1SRgN+uBtKlE9DnGBghojLjbzaHWVpcbWkKQtJyFA+oNemKrLE4gRnYiCkmG6pjCegHVP/pUn781YOOttf3RaUj3UQKDviuqsDk/jXREhlzht1Cz+qoGqPVUG53dLVvt0h6GyvPin0lICkY+oOCrJ6ZGMAk89KDvbHouq7Qt6dAjvRHXVpZQ6kOBxoHCV4P2hyPgRUG7aQQ+6t6EtG1a0OLhyAe6WUJSlICk4UgbUgEcpxnKTmpmjzahbS3aVqPduFD6HXy4426kBJSskk5G0AemAMcUwUGbwn7pZJ7i1NzEvPOLT4aW6CiW+skoCVZICUALUpaQny4BTkYpw09fo18jKdY8i217HEbgpOdoVlKx5VghSTke/ODxU25W6Lc4xjzGgtBOQckKQr0UlQ5Soe45pBvVlmWyWh0ubG2G1eHuo2oTFysKUtxIx5z+qMO5woJxyGk5oqksN/buS3I7sd2LKQN4aewFON5wFgA8exT1SeDirvrQFFFFAUUUUBRRXGaDzkyGYsd1+S6hplpJW444cJSkDJJPoKzi6PTL7eBElssvOPKcEW3Pt7kISOEPhY6oKSoqIVg7g3jJq41zckuuN2ht4sK3JedfcaDjCcBSkpcG4EjCFK4zjaM8HnpYrdNbgqCozyIF2yoliQWnYQUAEFKABtzwpRSRhSjxgcBYW+VaNO3ONp9TqzcJyS+qQ4n++HOQdyhwFHacJ6AJwOABTPWJSI8q3Wi6typUi5S2r23DKpBUoPtJShSfMc92QVbtwI83tmnywXmWyHPFOiXZ2W1KXcnlBtcVSR5mnQrBUR9oAfHnkg3uLCElSiAkDJJOABSavVCrlKkMaMtabm4teJE5xXdxEEDHK+rhGAMJB+YqNHjTNfLTKuHfRNL5zGhglDk8fbd9Q2fRPr1NMF1v1i0tEaYlPtRhgIYiMI3LV6BKG0jP7KCqb0ndZ5337UksBR3Ki2pPhGs/FQytXp+kOlSBoHSyWz4m2pkhIypcx1bv3kqNRHr1rCUPpC3WBpi3sncYktz+25SfXaAdrZxyArJPwqGu4udoq/o63CTFsDZxc3nEKadeX6x056YxhZ+4daCxg6N0VcYbcq2W2Eph0ZQ9DUUhX3pNcnRbsE77BqK7wFjo06+ZTJ+aHM/sIqFOj/kBMXc7cwRpt4j6QiNJJ8GenfNpH6P2kj516N6i1PdT9KWCyMuWZHCGpay1Jmj7beeEj2CuvwoO4vd604pStT2lt+JwV3W1NlWPi61yofMbh8qbLfPi3KK3LgSGpEdwZQ60oKSfvqlsur7XdZHgVqcgXIDK4E1Pduj5Z4UPikmq+66dl2SS9edGoSh4ndKtRO1iWPUpHRDnsrofWgc6qLxNtW1dvuS2FpeG11p3GAggnKs9BhJ/Z7iqtjUqrvbm7nYX4xS2k+JgzEKbcBBIKd36CgQRyCD94NKV6aueoZqlWi0hbwfDb76nUNvwyQNyXFNrClp27cD2x9boA9poVZrsItsmp8U5lxl5hIefmgY2Nr6klKtoXnaFJVuKspNaFZ7k1c4aHm3GS4k7H0MuhwNOgeZG4cEg0uwtM3D6GlWeSphmKY6GozjTqlPIKOgWsJTuRwODk4yCSDxV6duX0VeMyQ4luVtZdZbaQ2zCKVlACuQVkLKUApSMILZOetBo1FFFAUUUUBXR5aW21LWfKkEn5Cuxpf1JOL9tnQ4DinJTRbEhpl0IdbZKhuUMkY8m7ByPnQKdmda1Nc2lrKdlwJekKhLU2FJbDZDbyTuSvhSEFQKTwU+hrTNvtSvo6NI7+VMl+KUoIbjNOSkYWtIytSvvUvGec7BTTQIOp40m2ahZmPWhmbYZbqRO7oKK2142JcU30V12lQ6pOCPKDVTqeDN1HqyVGsNuam2yMtoXVt+T3LMh9AJQg4Sc7QUlXv5R6U+6su4sOnp1z2lS2W/zaAMlbhIShI+aiBWf9nGmLg5BuzErUl0jyI9zcbeERxCULWUNrUfMknOVn9lAyqs+qrmhX01fo9sjn6zNnawoJ/7VzJ6eoAq105pqxWdHirTHbW68Nypq19666D6lw5J/Gs613CtjV3tNiveqp7jT6/ES/HS0pbQwn0wkDKlngZ9Aa1JN0tbVrYmeNiNQHEJ7l1TiUNqSRxgnjpQTRzQltKc7QBk5OBisdYvc6y3PUq7BqGPNhQCiWzBcUH2nGVnlCFpO5CgvKfbBTxV2db6qTcfAmy2ku+NELPjXNveFnvuvd9Anj50GkKQFJKVAEEYIIzkUYxjissd7SNRN2/xyrLa+58GJhAmuZDfe92f0OoPPy/CoerdRaklWy4pl3eJYzHnN25LMRRJccWEK3qdWAUoCFE8AHy9aDT71YrXfYnhrvBYlNegcRkp+R6j7qXo+nrpBbK9KancVH3EJjXEeLaTjgpC8hY54+scVeaelWhUBmDZ7jFlojNJT+afS4rAGMnBPWs1kGwq7Sz9E6kdipvAKFi3SgC3KTwQtJBGFj4Z3D40EmdEvVg1U1q282S1pjJSG7i9DfUsclIDyUKSCkpwMnnj5ZrVG9iwHEYIUAQoeo9Kz7Wum5cTR96kK1Pe3w3CdUWnXGylY2nyqwjoasuy+VITZF2We5vmWdYjlX22ikKaV96SB/NoHLHxpG1nFYh3JEjaEty0qceLxWtkONJB3dykjesoSfrHA7setPVU+qI7z1rLsRtS5UV5uQ0lABUopUMpHxKdyfvoO2l7iu62SLLdKVOqSUuKSkhK1JJSVJz+iSCQfYirak3SshyzxpirvIktxlOtpQ7cH0qcW8QEqSEhasZwkhPuTwKcR0oOaKKKArB/7Ilh+LdrXPjhbQkRVxnnWyR3gCgdisdRgk4rdzWL9qWujb5UjTl+sUacW32JMd4/3N1nduOUnkKwCjr7n5hd9iVtuDtgbvd5lTH3XgGobb7qtrTCeAQnOOcdcZwB9+nUpdnupHtVWxdyagtQbYHCzEaByshPBJxwB6AAffTbQI3af4+WqwWe0lgTJlxStJf5QA0kuEkeoGM4+FL2pNSN9nVhWLHcYN3ubs9TlzMiSkuFxQwVbEqynlKRgDgU13/ntG0olQ8ojzlD+VtQP3E181a9AGt7/AIH+MH/65oNZ012ns6jg3gaiNngveGLcQrOFLcIV1Jzx0rpO1Ey1o9jSl+tLamHLax4GTElBxCiTtbcUtQCWxkZyf21hYOKnC83Puiz46R3SmBHKC4cFodEY9hnpQfRt+hux9D2iJPjQGLlOmw4r6oiRtWVOpycgDqBn+NVkFaZGooT4UT4nU9wWCfZqOtsfsSKT9Po1MjTWkZFnlG5LemvOMW6VjY0trekFKiQdu052+4GKs7TB1xG1HYLfcIlvgOqemvxnXfzoUtaSpzcEq9lcUElMUyLDBZSMqk6WuCAPcpdSU/vNN2llsztR3APR2XRcLVCuCEupBBJQpB9/s0o3i1aysFwsFrt5ttykmDMYYQhst4bOwrKipWCeRioNvtmsWbnEt92WmylmxOsNvxClTrzLO07c5O05UOfYmgt9P6hd0zc5lrTY2X9T3C4gPFl5KYu1QUUJC0jy7QnG0gE5JrwVrSNpXR7vh12SRe27i64uJ3nebULcUrAOASUlQ/A1i8e83KMlKY86Q2EveIG1wj87gjf/ACsE8/Goa3VuLUtxRUtZ3KUepPrQb3o7tITrT6UterlWy32xyGpClmQGSsq4wCpXtu6e1X2k4dzsOv3Ylynonx7hbR4OUEBK3EMq47zHBUEuYyOowa+ZdxxjivqmSSnWOh9v6VvlhXy2M0DxS7rm0SbrYpH0bIkRrkwguRHY7pQoLHODjgg9MH94FMVVWo5k2BaJU23MtPvRkFwsukpDiRyQFDocdDg0Hzh2WG4XXtJt6JS33sSnJclC1HG8JOVkdM5xzX1GKwO1dqUI6nnSrHpdpM+6BliOSoJJczhRWQOQSR067Rmt5jh0MID60rdAG9SE7QT64HOBQelFFFBwrpzWWds2jY2o4X01FnRo8u2tlL5cUNqm89CR0I5x861MjNY/276TedgJv1mYc70eS4pjjBdbx5VrA+ttIA9eCPQUDtoVu0WW2RNM2ya3LfhMJcfUzyMr824noNxJIGc4+VNdY5/Y4wnWbLd57iMNyH0IQsjlQQDnn2G799azOuES3sKfnSWI7KQSVuuBIAHU5NAuavAj6l0lcFA7G5zkdZzgAOsqSM/zgmvmjX3+G9//ANIPf1zX0TqC5x9Y2KfGsLchxyOlMqHMUwpLTrzSwoJQogbvq4yOCDwa+a9TTkXXUFyuLaVIRKkreCVdU7jnB/Gg40yEq1HagoApM1kEHpjeK13+yKjwmIVlMJmO2VOu7iylIzwnrisRSdvIOD6EV3W845jvHFqA6blE4oN27NP95Oz7/O5/7l086l/w/wBHf99/9pNZvoi8W606a0NKuMxlhqPJnKdJVkpBC8cDnJyMDHOae48uVqfVlmvDMFcO021L5S/LcCFye8QE+VvqAMDlWOtBPvn/AAj6W/zSd+5qousP8LYH+hbj/wDFXrqxM5m/2a/WyIi4N29qQ2/GbkJQ6Q5swUbuDjaeMil+56qtF81NGchyNi49puDchmQktLZWQ1hKgr3+GQcGgzLsJaYe14hEpDS2/CO+V0Aj096j9tzbDXaFNRGQ2hsNM4S2AB9Qe1IyFqbOW1qSr3ScULWpxW5aypXuTmg6V9Wwj4zXFlQkgi3WRTih7F0oA/Y2a+U8fGvqHs9lpdjytTSW3kt3RxtiOSkkNR2UlKVH2BVuOf1hQaDVdeLjb4DKE3V1LLEhXc73BhBKh9Uq6Jz8ce3WrAKzSZ2vQX7j2eXliI33jqUId2jrhDiVK/YDQI+hOzeFbNbz7kq6xnrfaJJQwkKG7eUhQCz0G0Kx8SK2pBCk5SQQehHrXzh2I6Wfvt7VOntuOWeKe8Uhw5bff/RBB4Vjk/cPevpBIwMUHNFFFAVUamm3O321yXabe1PcZSVLjqdLalpHXbwcn4HrVvXChQfNEDtFudzv8K2I2xLLJvLby4racENqdBU2SMZSckkY5/ZX0BqW2KucACMzCcmMOB2MZrPeNoX0yU5HoTjnrisz1xp/RFivJ1M3KbE6FJRIftjMhH55QWM+Xqk55x0OKZ+zfXSNa3O+KbStpiOprwrK0gK7sg5UcE+YqB9cAY+8PN+PD05cIz8+5XK8X5S1uRLfGVsTuVncUsp8qU+Y5UvPzqExp6wWnVrka6WaI7BvjhfhPPshRakYythR9M/WSP5QpxRaGoEy4zGnmY4muB2Q+EgOnCQNu48ADb7cc+vNL852Bdp1y09Lglqztx2ne9SFd94hxatqk4BIVxu9/U+tBeJ0TpY/837b/Rk/wrn8iNLf5PW3+jp/hVdYr/Ltc9Gn9WOJEw8Q7hja1OSOg/Vc90+vUU37uM4NBk+s9PWdnV1nh23S9ulNtRX5EiOFNxwvJSlGVHGcHPHxrj6Hg/8ARxa/9aMfxqPqYRrnry9OSHNLqTFQxEQi+KUSCE71FAB93ME/Co30fbvs9mX4OfxoLH6Hgnr2b2v/AFox/Gobdmto1lYPGaQt1viSVvRnE+IakJdUpBUnIGcEFHB+Jry+j7d9nsy/Bz+NQrmIdpTEujDuiGVQpjDpNoKg+U7wFAZOCME5+AoNZ/IjSv8Ak/bf6On+FH5EaV/yftv9HT/Cr/NL2ptTJtjjdttrPjr3JB8PDQfqj7bh/RQPU/hQKus9OafekRtNWWy25u5TxueeQwkGJGB87nTgnon4/KrW32+w6mb7mE9Laj2tPgmkw7gpnCRwQpKCCM7R9bqMEV4Q4Uq1QZky3+Fv11dfBvhSsd46nb/cmh0ASD5Un2x1PExi2WLUzEa52SS5DnMhKBJjq2PoSDgtOJPXoRhWcHp0oLiwWRyzF5tNzmy4p2hhmUsLLAHUBWMkdOpOMVkXaxrS76Z1pPh2V8NtS7e2l5KxuAcOfziRnAVtwM/D4CtM7SL+7pbSUi6Rlp8Qy40G0r5DmVpBSfmnd++s5cVontP1Eq8XKa5bWorTTBYffQ0ZJ8x654A6ZHX4UDz2YX2ffrKy+myx7ba0IS2yUr8zqgAFKSgDATnPrTuOlR4LEeLFZYhoQ3GbbCWkN/VSkdAPhUmgKKKKAooooFLX+h7brK2KZkBDE5vmPMSjKkH2Puk+1Z/oewO9lN3lTtWTYrcOY0WWHWVFSVrB3YOQCCQDj5Vth6HFZZ2n9mlx1Cz4q13eU88hW8w5j2W1fFHok8//AJQNujL5F1pphm4OobcDjqu8ZUkHulJXlIPxGEnP312bt8eyXCfcQ0/NuNxdLnTyoSlIASD0SAkc+p5xnpWb9maJ/ZrGun5YpFuiygFRQ4sKS46kHIynOCRjr1x8K0DRGo4Ws9JNyXlNOOKQWpzJ/RV6gj2Pp8KCPBfZ1LpC43DVDDMm1vqddYYDe0COjhChk53KwVA5H1h0qNa3b7aY7L1jkDUVncZS83FkuhE1ltX1cKPCxwfrYPxpklWrEFm3Rm0ItzLCkbASVZCcIHPUdT1zkD41H0LaZFq0zbWbilJnIitNuYH1AlIAT93r8c0FZH1Ro+W/i6MMW2as+Zm7RUsOE/NQwr5gmmBiBY5CA5Hh211BHCkNtqB/AVF1tKRDsneqiR5S1vtMttSEbkqU4sIx+2lnUOmdNQbfcLgrSsV0xFoRtgLUw45u25xtxzlXTPNA5rtdnbSVOQLekDqSygf7KoblfdEW9RacXa3n+nh4rKXnT8NiATS/LsOlI+mrjf4Wno1wYjMCSwZMx10PI2BZPnzt4PTnp6VbXh9GlDFMGJCt9plR1tCVFjpSY8gpy2SSMbDjAyOuPeg7SLtqK9NtiAwnTVucUlHjLnt8QrPADbWcJJyANx+6oMK4QNKXhy3xoJLqpLDc+XOkASZAdO1LwJ4UgK8uMjGDxwMztaMO226W+8NPISy+UwJZkDe2kKUC2sjOE+YbCR6L5zjibebDH1WiDMcZ7h2O+tP9ssb+9YJKVoKT1SoAEe3B+BCKu0Xi2XiN4G+XB2PuSGorkVtbAaChuQpwAKGEk4JOfnyKZJDcCzxrjcQhmNvBfkvYA3FKcblH5AVHBtOk7Asl3w9uhIUolx5ThSOuMqJJPPA+QHpWbXzU7naB2cLt1iUZF7kK/Ow2iAsNpc5KugTkBJ+ZwKDx1Fc0dq+kbbbbM819Nbw/Iik7UthIKVFR9MkjA56/Cr3sz7LIul8XC79zNux+oQMojj9XPU/H8KVOzfsnv8Wd9I3ibItKAnAZiPYec+BUOAPxrcY7XcsoaLi3NiQN7hyo/M+9B6YrmiigKKKKAooooCuCM1zRQZJ2zWJ6bESqdq1MRgr3NQ5MfawpQ6edIyD88/dSDosp00ze0y7zbXI063Os9wy8VKU5jKFY2/Mfzq+kLhAiXOG5DuEZqTGdGFtOpCkq+6k76FvmlMfQLab1aE/4vlLAkMj/AKp1X1gPRKvxoPKzRdUWOzwJFrfF8hLjtrVBmubH2yUgnu3TwoZ6JUPvr2d7RE+NjW+Hp67Pz1JWuRDW33TrKEgeYbvKvkgcKq4serbPd3jEaeVFnoGFwZaCy8n+arqPiMilqPITe9Raqlw5SfGsoTbITTbqUuJSnCnCMkbdyzjP6oPpQSL3qrTt5jMxp82TZZEeUzJbNxhuNAONrCkhW7AIyOfMPnVs1dLRNt4RCvtqlPKktvuuJkpCVFLiVHgE44Tgf7a9kQ5yXrWzJmOOBiOVTGu7SppzjHJUCrOemD0BzVXZ4Ni1BEblTdM291x11ScmA0pLI2hQyTz0IBP2sjigG4ditdivVtTe7exDnuOqbD0hJSwFpAKcbhwDkgZHWvB7UmlF6dRZJ13YvREdDDogMqdLmAAFYRuwcjPXrUdNvtTFrs1xi6SsijLcQh8twUeQqWlOBxkcFRzz9Wrd9clpN6g2l2OXme7U02yxtU0kkb04TjPl6cg5z8KCHK7QWI06Im42G6xYMgK8PJfjne46nBCUsgFfIzycdPvr3U/qrUadkRg6ct6j/fD4S5LcT+qjo2T7kkj2qDruVIa0s1eJz0WJPgLZnRoxVsWFp4cRuJyrcCoDgdR60zXLVFltcFmbPntMtvpStlB5cc3DICUDzE/ACgw/U76HtKv6bYvUdLzF5fdf8dLw44kKIRkn6x9efYVK7I9MPs3cuwNYxI8lScORoDYkKWgc4WVDakZ+f3VpCl3/AFVlNvhnT9rWfNMktAy3k+uxH/F5+0rn4Ux6e0/bdOxPDWyOGwo7nXVcuPK+0tXVR+dBZtJUlCQtW9WBlWMZNd6KKAoozRQFFFFAUUUUBRRRQFcHpXNFBWXnT9qvjQbu0CPJCeUKWjzIPuFdR91K/wDuW2ZV0ZlSZEyXHaSoIjSlhzbkY4cxvwOuCo090UCiNDJiq3WjUV/gADAbEzvm/wDwuhX7MVz+T+qGG9kbVqVjH/KLa2f6pH7qbaKBPZ05qcJShWporaGzlAYtSBt98ZPFd/yNlycfSmrL7IHqhh1EZJ/8tIV+2m2igQ53ZbZn5kWVDkS4brKVJW6hYddczjne4FFJGOo559KvrLpGyWV3v4cFCpeMGXIJdeP89WTV9RQcDgVzRRQQL1Jkxoe+GhKnitIAUCQASMnj4ZqiTe7shEDvYwIcbzIIjLJQQoA+vHHwpklsuO92W3dhSsKPxAIJFRfo9wqyuW6eSRj0zn+NTrUk1WM3K6u3qRFUziKM905sxng+uCParezuS3beyudjvlp3HHHB5HFcOQnlpA8WsHnkJ/8AuvePHLJVl1SwftUlSyakUUDpRVR//9k="/>
          <p:cNvSpPr>
            <a:spLocks noChangeAspect="1" noChangeArrowheads="1"/>
          </p:cNvSpPr>
          <p:nvPr/>
        </p:nvSpPr>
        <p:spPr bwMode="auto">
          <a:xfrm>
            <a:off x="63500" y="-655638"/>
            <a:ext cx="1323975" cy="130492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3" name="Title 2"/>
          <p:cNvSpPr>
            <a:spLocks noGrp="1"/>
          </p:cNvSpPr>
          <p:nvPr>
            <p:ph type="title"/>
          </p:nvPr>
        </p:nvSpPr>
        <p:spPr/>
        <p:txBody>
          <a:bodyPr/>
          <a:lstStyle/>
          <a:p>
            <a:r>
              <a:rPr lang="en-AU" dirty="0"/>
              <a:t>Algorithmic aspects</a:t>
            </a:r>
          </a:p>
        </p:txBody>
      </p:sp>
      <p:sp>
        <p:nvSpPr>
          <p:cNvPr id="8" name="TextBox 7"/>
          <p:cNvSpPr txBox="1"/>
          <p:nvPr/>
        </p:nvSpPr>
        <p:spPr>
          <a:xfrm>
            <a:off x="409710" y="1264692"/>
            <a:ext cx="7964884" cy="2308324"/>
          </a:xfrm>
          <a:prstGeom prst="rect">
            <a:avLst/>
          </a:prstGeom>
          <a:noFill/>
        </p:spPr>
        <p:txBody>
          <a:bodyPr wrap="square" rtlCol="0">
            <a:spAutoFit/>
          </a:bodyPr>
          <a:lstStyle/>
          <a:p>
            <a:pPr>
              <a:lnSpc>
                <a:spcPct val="150000"/>
              </a:lnSpc>
              <a:buFont typeface="Wingdings" pitchFamily="2" charset="2"/>
              <a:buChar char="v"/>
            </a:pPr>
            <a:r>
              <a:rPr lang="en-AU" sz="2400" dirty="0" smtClean="0"/>
              <a:t> Density based (SIMP) – mathematical programming</a:t>
            </a:r>
          </a:p>
          <a:p>
            <a:pPr>
              <a:lnSpc>
                <a:spcPct val="150000"/>
              </a:lnSpc>
              <a:buFont typeface="Wingdings" pitchFamily="2" charset="2"/>
              <a:buChar char="v"/>
            </a:pPr>
            <a:r>
              <a:rPr lang="en-AU" sz="2400" dirty="0"/>
              <a:t> Density based </a:t>
            </a:r>
            <a:r>
              <a:rPr lang="en-AU" sz="2400" dirty="0" smtClean="0"/>
              <a:t>(Hierarchical – ESO/BESO)</a:t>
            </a:r>
          </a:p>
          <a:p>
            <a:pPr>
              <a:lnSpc>
                <a:spcPct val="150000"/>
              </a:lnSpc>
              <a:buFont typeface="Wingdings" pitchFamily="2" charset="2"/>
              <a:buChar char="v"/>
            </a:pPr>
            <a:r>
              <a:rPr lang="en-AU" sz="2400" dirty="0"/>
              <a:t> </a:t>
            </a:r>
            <a:r>
              <a:rPr lang="en-AU" sz="2400" dirty="0" smtClean="0"/>
              <a:t>Boundary based (Level-Set or other implicit methods)</a:t>
            </a:r>
          </a:p>
          <a:p>
            <a:pPr>
              <a:lnSpc>
                <a:spcPct val="150000"/>
              </a:lnSpc>
              <a:buFont typeface="Wingdings" pitchFamily="2" charset="2"/>
              <a:buChar char="v"/>
            </a:pPr>
            <a:r>
              <a:rPr lang="en-AU" sz="2400" dirty="0"/>
              <a:t> </a:t>
            </a:r>
            <a:r>
              <a:rPr lang="en-AU" sz="2400" dirty="0" smtClean="0"/>
              <a:t>Others</a:t>
            </a:r>
          </a:p>
        </p:txBody>
      </p:sp>
      <p:pic>
        <p:nvPicPr>
          <p:cNvPr id="849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30" t="26609" r="5898" b="38185"/>
          <a:stretch/>
        </p:blipFill>
        <p:spPr bwMode="auto">
          <a:xfrm>
            <a:off x="375509" y="3623726"/>
            <a:ext cx="8338539" cy="254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8013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6.8|12.8"/>
</p:tagLst>
</file>

<file path=ppt/tags/tag10.xml><?xml version="1.0" encoding="utf-8"?>
<p:tagLst xmlns:a="http://schemas.openxmlformats.org/drawingml/2006/main" xmlns:r="http://schemas.openxmlformats.org/officeDocument/2006/relationships" xmlns:p="http://schemas.openxmlformats.org/presentationml/2006/main">
  <p:tag name="TIMING" val="|14.1|6.8|12.8"/>
</p:tagLst>
</file>

<file path=ppt/tags/tag11.xml><?xml version="1.0" encoding="utf-8"?>
<p:tagLst xmlns:a="http://schemas.openxmlformats.org/drawingml/2006/main" xmlns:r="http://schemas.openxmlformats.org/officeDocument/2006/relationships" xmlns:p="http://schemas.openxmlformats.org/presentationml/2006/main">
  <p:tag name="TIMING" val="|14.1|6.8|12.8"/>
</p:tagLst>
</file>

<file path=ppt/tags/tag12.xml><?xml version="1.0" encoding="utf-8"?>
<p:tagLst xmlns:a="http://schemas.openxmlformats.org/drawingml/2006/main" xmlns:r="http://schemas.openxmlformats.org/officeDocument/2006/relationships" xmlns:p="http://schemas.openxmlformats.org/presentationml/2006/main">
  <p:tag name="TIMING" val="|14.1|6.8|12.8"/>
</p:tagLst>
</file>

<file path=ppt/tags/tag13.xml><?xml version="1.0" encoding="utf-8"?>
<p:tagLst xmlns:a="http://schemas.openxmlformats.org/drawingml/2006/main" xmlns:r="http://schemas.openxmlformats.org/officeDocument/2006/relationships" xmlns:p="http://schemas.openxmlformats.org/presentationml/2006/main">
  <p:tag name="TIMING" val="|14.1|6.8|12.8"/>
</p:tagLst>
</file>

<file path=ppt/tags/tag14.xml><?xml version="1.0" encoding="utf-8"?>
<p:tagLst xmlns:a="http://schemas.openxmlformats.org/drawingml/2006/main" xmlns:r="http://schemas.openxmlformats.org/officeDocument/2006/relationships" xmlns:p="http://schemas.openxmlformats.org/presentationml/2006/main">
  <p:tag name="TIMING" val="|14.1|6.8|12.8"/>
</p:tagLst>
</file>

<file path=ppt/tags/tag15.xml><?xml version="1.0" encoding="utf-8"?>
<p:tagLst xmlns:a="http://schemas.openxmlformats.org/drawingml/2006/main" xmlns:r="http://schemas.openxmlformats.org/officeDocument/2006/relationships" xmlns:p="http://schemas.openxmlformats.org/presentationml/2006/main">
  <p:tag name="TIMING" val="|14.1|6.8|12.8"/>
</p:tagLst>
</file>

<file path=ppt/tags/tag16.xml><?xml version="1.0" encoding="utf-8"?>
<p:tagLst xmlns:a="http://schemas.openxmlformats.org/drawingml/2006/main" xmlns:r="http://schemas.openxmlformats.org/officeDocument/2006/relationships" xmlns:p="http://schemas.openxmlformats.org/presentationml/2006/main">
  <p:tag name="TIMING" val="|14.1|6.8|12.8"/>
</p:tagLst>
</file>

<file path=ppt/tags/tag17.xml><?xml version="1.0" encoding="utf-8"?>
<p:tagLst xmlns:a="http://schemas.openxmlformats.org/drawingml/2006/main" xmlns:r="http://schemas.openxmlformats.org/officeDocument/2006/relationships" xmlns:p="http://schemas.openxmlformats.org/presentationml/2006/main">
  <p:tag name="TIMING" val="|14.1|6.8|12.8"/>
</p:tagLst>
</file>

<file path=ppt/tags/tag18.xml><?xml version="1.0" encoding="utf-8"?>
<p:tagLst xmlns:a="http://schemas.openxmlformats.org/drawingml/2006/main" xmlns:r="http://schemas.openxmlformats.org/officeDocument/2006/relationships" xmlns:p="http://schemas.openxmlformats.org/presentationml/2006/main">
  <p:tag name="TIMING" val="|14.1|6.8|12.8"/>
</p:tagLst>
</file>

<file path=ppt/tags/tag19.xml><?xml version="1.0" encoding="utf-8"?>
<p:tagLst xmlns:a="http://schemas.openxmlformats.org/drawingml/2006/main" xmlns:r="http://schemas.openxmlformats.org/officeDocument/2006/relationships" xmlns:p="http://schemas.openxmlformats.org/presentationml/2006/main">
  <p:tag name="TIMING" val="|14.1|6.8|12.8"/>
</p:tagLst>
</file>

<file path=ppt/tags/tag2.xml><?xml version="1.0" encoding="utf-8"?>
<p:tagLst xmlns:a="http://schemas.openxmlformats.org/drawingml/2006/main" xmlns:r="http://schemas.openxmlformats.org/officeDocument/2006/relationships" xmlns:p="http://schemas.openxmlformats.org/presentationml/2006/main">
  <p:tag name="TIMING" val="|14.1|6.8|12.8"/>
</p:tagLst>
</file>

<file path=ppt/tags/tag20.xml><?xml version="1.0" encoding="utf-8"?>
<p:tagLst xmlns:a="http://schemas.openxmlformats.org/drawingml/2006/main" xmlns:r="http://schemas.openxmlformats.org/officeDocument/2006/relationships" xmlns:p="http://schemas.openxmlformats.org/presentationml/2006/main">
  <p:tag name="TIMING" val="|14.1|6.8|12.8"/>
</p:tagLst>
</file>

<file path=ppt/tags/tag21.xml><?xml version="1.0" encoding="utf-8"?>
<p:tagLst xmlns:a="http://schemas.openxmlformats.org/drawingml/2006/main" xmlns:r="http://schemas.openxmlformats.org/officeDocument/2006/relationships" xmlns:p="http://schemas.openxmlformats.org/presentationml/2006/main">
  <p:tag name="TIMING" val="|14.1|6.8|12.8"/>
</p:tagLst>
</file>

<file path=ppt/tags/tag22.xml><?xml version="1.0" encoding="utf-8"?>
<p:tagLst xmlns:a="http://schemas.openxmlformats.org/drawingml/2006/main" xmlns:r="http://schemas.openxmlformats.org/officeDocument/2006/relationships" xmlns:p="http://schemas.openxmlformats.org/presentationml/2006/main">
  <p:tag name="TIMING" val="|14.1|6.8|12.8"/>
</p:tagLst>
</file>

<file path=ppt/tags/tag23.xml><?xml version="1.0" encoding="utf-8"?>
<p:tagLst xmlns:a="http://schemas.openxmlformats.org/drawingml/2006/main" xmlns:r="http://schemas.openxmlformats.org/officeDocument/2006/relationships" xmlns:p="http://schemas.openxmlformats.org/presentationml/2006/main">
  <p:tag name="TIMING" val="|14.1|6.8|12.8"/>
</p:tagLst>
</file>

<file path=ppt/tags/tag24.xml><?xml version="1.0" encoding="utf-8"?>
<p:tagLst xmlns:a="http://schemas.openxmlformats.org/drawingml/2006/main" xmlns:r="http://schemas.openxmlformats.org/officeDocument/2006/relationships" xmlns:p="http://schemas.openxmlformats.org/presentationml/2006/main">
  <p:tag name="TIMING" val="|14.1|6.8|12.8"/>
</p:tagLst>
</file>

<file path=ppt/tags/tag25.xml><?xml version="1.0" encoding="utf-8"?>
<p:tagLst xmlns:a="http://schemas.openxmlformats.org/drawingml/2006/main" xmlns:r="http://schemas.openxmlformats.org/officeDocument/2006/relationships" xmlns:p="http://schemas.openxmlformats.org/presentationml/2006/main">
  <p:tag name="TIMING" val="|14.1|6.8|12.8"/>
</p:tagLst>
</file>

<file path=ppt/tags/tag26.xml><?xml version="1.0" encoding="utf-8"?>
<p:tagLst xmlns:a="http://schemas.openxmlformats.org/drawingml/2006/main" xmlns:r="http://schemas.openxmlformats.org/officeDocument/2006/relationships" xmlns:p="http://schemas.openxmlformats.org/presentationml/2006/main">
  <p:tag name="TIMING" val="|14.1|6.8|12.8"/>
</p:tagLst>
</file>

<file path=ppt/tags/tag27.xml><?xml version="1.0" encoding="utf-8"?>
<p:tagLst xmlns:a="http://schemas.openxmlformats.org/drawingml/2006/main" xmlns:r="http://schemas.openxmlformats.org/officeDocument/2006/relationships" xmlns:p="http://schemas.openxmlformats.org/presentationml/2006/main">
  <p:tag name="TIMING" val="|14.1|6.8|12.8"/>
</p:tagLst>
</file>

<file path=ppt/tags/tag28.xml><?xml version="1.0" encoding="utf-8"?>
<p:tagLst xmlns:a="http://schemas.openxmlformats.org/drawingml/2006/main" xmlns:r="http://schemas.openxmlformats.org/officeDocument/2006/relationships" xmlns:p="http://schemas.openxmlformats.org/presentationml/2006/main">
  <p:tag name="TIMING" val="|14.1|6.8|12.8"/>
</p:tagLst>
</file>

<file path=ppt/tags/tag29.xml><?xml version="1.0" encoding="utf-8"?>
<p:tagLst xmlns:a="http://schemas.openxmlformats.org/drawingml/2006/main" xmlns:r="http://schemas.openxmlformats.org/officeDocument/2006/relationships" xmlns:p="http://schemas.openxmlformats.org/presentationml/2006/main">
  <p:tag name="TIMING" val="|14.1|6.8|12.8"/>
</p:tagLst>
</file>

<file path=ppt/tags/tag3.xml><?xml version="1.0" encoding="utf-8"?>
<p:tagLst xmlns:a="http://schemas.openxmlformats.org/drawingml/2006/main" xmlns:r="http://schemas.openxmlformats.org/officeDocument/2006/relationships" xmlns:p="http://schemas.openxmlformats.org/presentationml/2006/main">
  <p:tag name="TIMING" val="|14.1|6.8|12.8"/>
</p:tagLst>
</file>

<file path=ppt/tags/tag30.xml><?xml version="1.0" encoding="utf-8"?>
<p:tagLst xmlns:a="http://schemas.openxmlformats.org/drawingml/2006/main" xmlns:r="http://schemas.openxmlformats.org/officeDocument/2006/relationships" xmlns:p="http://schemas.openxmlformats.org/presentationml/2006/main">
  <p:tag name="TIMING" val="|14.1|6.8|12.8"/>
</p:tagLst>
</file>

<file path=ppt/tags/tag31.xml><?xml version="1.0" encoding="utf-8"?>
<p:tagLst xmlns:a="http://schemas.openxmlformats.org/drawingml/2006/main" xmlns:r="http://schemas.openxmlformats.org/officeDocument/2006/relationships" xmlns:p="http://schemas.openxmlformats.org/presentationml/2006/main">
  <p:tag name="TIMING" val="|14.1|6.8|12.8"/>
</p:tagLst>
</file>

<file path=ppt/tags/tag32.xml><?xml version="1.0" encoding="utf-8"?>
<p:tagLst xmlns:a="http://schemas.openxmlformats.org/drawingml/2006/main" xmlns:r="http://schemas.openxmlformats.org/officeDocument/2006/relationships" xmlns:p="http://schemas.openxmlformats.org/presentationml/2006/main">
  <p:tag name="TIMING" val="|14.1|6.8|12.8"/>
</p:tagLst>
</file>

<file path=ppt/tags/tag4.xml><?xml version="1.0" encoding="utf-8"?>
<p:tagLst xmlns:a="http://schemas.openxmlformats.org/drawingml/2006/main" xmlns:r="http://schemas.openxmlformats.org/officeDocument/2006/relationships" xmlns:p="http://schemas.openxmlformats.org/presentationml/2006/main">
  <p:tag name="TIMING" val="|14.1|6.8|12.8"/>
</p:tagLst>
</file>

<file path=ppt/tags/tag5.xml><?xml version="1.0" encoding="utf-8"?>
<p:tagLst xmlns:a="http://schemas.openxmlformats.org/drawingml/2006/main" xmlns:r="http://schemas.openxmlformats.org/officeDocument/2006/relationships" xmlns:p="http://schemas.openxmlformats.org/presentationml/2006/main">
  <p:tag name="TIMING" val="|14.1|6.8|12.8"/>
</p:tagLst>
</file>

<file path=ppt/tags/tag6.xml><?xml version="1.0" encoding="utf-8"?>
<p:tagLst xmlns:a="http://schemas.openxmlformats.org/drawingml/2006/main" xmlns:r="http://schemas.openxmlformats.org/officeDocument/2006/relationships" xmlns:p="http://schemas.openxmlformats.org/presentationml/2006/main">
  <p:tag name="TIMING" val="|14.1|6.8|12.8"/>
</p:tagLst>
</file>

<file path=ppt/tags/tag7.xml><?xml version="1.0" encoding="utf-8"?>
<p:tagLst xmlns:a="http://schemas.openxmlformats.org/drawingml/2006/main" xmlns:r="http://schemas.openxmlformats.org/officeDocument/2006/relationships" xmlns:p="http://schemas.openxmlformats.org/presentationml/2006/main">
  <p:tag name="TIMING" val="|14.1|6.8|12.8"/>
</p:tagLst>
</file>

<file path=ppt/tags/tag8.xml><?xml version="1.0" encoding="utf-8"?>
<p:tagLst xmlns:a="http://schemas.openxmlformats.org/drawingml/2006/main" xmlns:r="http://schemas.openxmlformats.org/officeDocument/2006/relationships" xmlns:p="http://schemas.openxmlformats.org/presentationml/2006/main">
  <p:tag name="TIMING" val="|14.1|6.8|12.8"/>
</p:tagLst>
</file>

<file path=ppt/tags/tag9.xml><?xml version="1.0" encoding="utf-8"?>
<p:tagLst xmlns:a="http://schemas.openxmlformats.org/drawingml/2006/main" xmlns:r="http://schemas.openxmlformats.org/officeDocument/2006/relationships" xmlns:p="http://schemas.openxmlformats.org/presentationml/2006/main">
  <p:tag name="TIMING" val="|14.1|6.8|12.8"/>
</p:tagLst>
</file>

<file path=ppt/theme/theme1.xml><?xml version="1.0" encoding="utf-8"?>
<a:theme xmlns:a="http://schemas.openxmlformats.org/drawingml/2006/main" name="UNIS Master">
  <a:themeElements>
    <a:clrScheme name="UNIS Master">
      <a:dk1>
        <a:sysClr val="windowText" lastClr="000000"/>
      </a:dk1>
      <a:lt1>
        <a:sysClr val="window" lastClr="FFFFFF"/>
      </a:lt1>
      <a:dk2>
        <a:srgbClr val="12416C"/>
      </a:dk2>
      <a:lt2>
        <a:srgbClr val="FBCD6B"/>
      </a:lt2>
      <a:accent1>
        <a:srgbClr val="CE1126"/>
      </a:accent1>
      <a:accent2>
        <a:srgbClr val="12416C"/>
      </a:accent2>
      <a:accent3>
        <a:srgbClr val="F9B72C"/>
      </a:accent3>
      <a:accent4>
        <a:srgbClr val="BBBDC0"/>
      </a:accent4>
      <a:accent5>
        <a:srgbClr val="E68892"/>
      </a:accent5>
      <a:accent6>
        <a:srgbClr val="88A0B5"/>
      </a:accent6>
      <a:hlink>
        <a:srgbClr val="0000FF"/>
      </a:hlink>
      <a:folHlink>
        <a:srgbClr val="0000FF"/>
      </a:folHlink>
    </a:clrScheme>
    <a:fontScheme name="UNIS_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13544</TotalTime>
  <Words>1484</Words>
  <Application>Microsoft Office PowerPoint</Application>
  <PresentationFormat>On-screen Show (4:3)</PresentationFormat>
  <Paragraphs>327</Paragraphs>
  <Slides>38</Slides>
  <Notes>34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UNIS Master</vt:lpstr>
      <vt:lpstr>Photo Editor Photo</vt:lpstr>
      <vt:lpstr>   Topology and Shape Optimization:  Achievements and New Frontiers State-of-the-Arts in WCSMO-11</vt:lpstr>
      <vt:lpstr>Agenda</vt:lpstr>
      <vt:lpstr>Agenda</vt:lpstr>
      <vt:lpstr>Topology and Shape Optimization papers  in the past three WCSMOs</vt:lpstr>
      <vt:lpstr>Number of papers in “Topology Optimization” (Source: Web of Science – all databases)</vt:lpstr>
      <vt:lpstr>Citations in the topics of “Topology Optimization”  over the last 20 years</vt:lpstr>
      <vt:lpstr>Some Real-Life Applications  </vt:lpstr>
      <vt:lpstr>Agenda</vt:lpstr>
      <vt:lpstr>Algorithmic aspects</vt:lpstr>
      <vt:lpstr>Recent review of literature  </vt:lpstr>
      <vt:lpstr>Algorithmic distribution (as described in the papers)</vt:lpstr>
      <vt:lpstr>Isogeometry based Topology and Shape Optimization </vt:lpstr>
      <vt:lpstr>Agenda</vt:lpstr>
      <vt:lpstr>Topology and Shape Optimization for Stress Criteria</vt:lpstr>
      <vt:lpstr>Agenda</vt:lpstr>
      <vt:lpstr>Topology and shape optimization in thermofluids </vt:lpstr>
      <vt:lpstr>Topology and Shape Optimization for Thermofluids</vt:lpstr>
      <vt:lpstr>Topology optimization in thermofluids</vt:lpstr>
      <vt:lpstr>Agenda</vt:lpstr>
      <vt:lpstr>Topology Optimization for Multiscale Problems</vt:lpstr>
      <vt:lpstr>Examples of multiscale problems</vt:lpstr>
      <vt:lpstr>Publications in multiscale problems</vt:lpstr>
      <vt:lpstr>Periodic microstructural composites</vt:lpstr>
      <vt:lpstr>Agenda</vt:lpstr>
      <vt:lpstr>Topology/shape optimization for metamaterials </vt:lpstr>
      <vt:lpstr>Examples of Topology optimization for metamaterials</vt:lpstr>
      <vt:lpstr>Topology and Shape Optimization in Other Areas</vt:lpstr>
      <vt:lpstr>Agenda</vt:lpstr>
      <vt:lpstr>Topology and Shape Optimization in Wind Energy</vt:lpstr>
      <vt:lpstr>Topology and Shape Optimization for Energy Harvest</vt:lpstr>
      <vt:lpstr>Agenda</vt:lpstr>
      <vt:lpstr>Topology/shape optimization for biological/biomedical engineering </vt:lpstr>
      <vt:lpstr>Examples for Biomedical Engineering</vt:lpstr>
      <vt:lpstr>Multiscale - bone remodelling for implant optimization</vt:lpstr>
      <vt:lpstr>Agenda</vt:lpstr>
      <vt:lpstr>Additive manufacturing for topology/shape optimisation</vt:lpstr>
      <vt:lpstr>Conclusion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UNIS Template</dc:title>
  <dc:creator>PresentationStudio.com</dc:creator>
  <cp:lastModifiedBy>Qing Li</cp:lastModifiedBy>
  <cp:revision>1027</cp:revision>
  <dcterms:created xsi:type="dcterms:W3CDTF">2010-01-29T23:28:42Z</dcterms:created>
  <dcterms:modified xsi:type="dcterms:W3CDTF">2015-06-11T04:45:53Z</dcterms:modified>
</cp:coreProperties>
</file>